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e\Desktop\Hier3_CntRefine\CntRefine_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e\Desktop\Hier3_SubstepRefine\Compiled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1"/>
          <c:order val="0"/>
          <c:tx>
            <c:strRef>
              <c:f>Sheet1!$C$3</c:f>
              <c:strCache>
                <c:ptCount val="1"/>
                <c:pt idx="0">
                  <c:v>max stress (Pa)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marker>
            <c:symbol val="triangle"/>
            <c:size val="7"/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val>
            <c:numRef>
              <c:f>Sheet1!$C$4:$C$10</c:f>
              <c:numCache>
                <c:formatCode>General</c:formatCode>
                <c:ptCount val="7"/>
                <c:pt idx="0">
                  <c:v>7700</c:v>
                </c:pt>
                <c:pt idx="1">
                  <c:v>7745</c:v>
                </c:pt>
                <c:pt idx="2">
                  <c:v>7742</c:v>
                </c:pt>
                <c:pt idx="3">
                  <c:v>7719</c:v>
                </c:pt>
                <c:pt idx="4">
                  <c:v>7691</c:v>
                </c:pt>
                <c:pt idx="5">
                  <c:v>7676</c:v>
                </c:pt>
                <c:pt idx="6">
                  <c:v>7625</c:v>
                </c:pt>
              </c:numCache>
            </c:numRef>
          </c:val>
        </c:ser>
        <c:ser>
          <c:idx val="0"/>
          <c:order val="1"/>
          <c:tx>
            <c:strRef>
              <c:f>Sheet1!$B$3</c:f>
              <c:strCache>
                <c:ptCount val="1"/>
                <c:pt idx="0">
                  <c:v>min stress (Pa)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cat>
            <c:numRef>
              <c:f>Sheet1!$A$4:$A$10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40</c:v>
                </c:pt>
                <c:pt idx="4">
                  <c:v>60</c:v>
                </c:pt>
                <c:pt idx="5">
                  <c:v>80</c:v>
                </c:pt>
                <c:pt idx="6">
                  <c:v>100</c:v>
                </c:pt>
              </c:numCache>
            </c:numRef>
          </c:cat>
          <c:val>
            <c:numRef>
              <c:f>Sheet1!$B$4:$B$10</c:f>
              <c:numCache>
                <c:formatCode>General</c:formatCode>
                <c:ptCount val="7"/>
                <c:pt idx="0">
                  <c:v>2702</c:v>
                </c:pt>
                <c:pt idx="1">
                  <c:v>2739</c:v>
                </c:pt>
                <c:pt idx="2">
                  <c:v>2759</c:v>
                </c:pt>
                <c:pt idx="3">
                  <c:v>2758</c:v>
                </c:pt>
                <c:pt idx="4">
                  <c:v>2777</c:v>
                </c:pt>
                <c:pt idx="5">
                  <c:v>2801</c:v>
                </c:pt>
                <c:pt idx="6">
                  <c:v>2870</c:v>
                </c:pt>
              </c:numCache>
            </c:numRef>
          </c:val>
        </c:ser>
        <c:marker val="1"/>
        <c:axId val="72383872"/>
        <c:axId val="74962816"/>
      </c:lineChart>
      <c:catAx>
        <c:axId val="72383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Element Length (um)</a:t>
                </a:r>
              </a:p>
            </c:rich>
          </c:tx>
          <c:layout/>
        </c:title>
        <c:numFmt formatCode="General" sourceLinked="1"/>
        <c:tickLblPos val="nextTo"/>
        <c:crossAx val="74962816"/>
        <c:crosses val="autoZero"/>
        <c:auto val="1"/>
        <c:lblAlgn val="ctr"/>
        <c:lblOffset val="100"/>
      </c:catAx>
      <c:valAx>
        <c:axId val="74962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Pressure (Pa)</a:t>
                </a:r>
              </a:p>
            </c:rich>
          </c:tx>
          <c:layout/>
        </c:title>
        <c:numFmt formatCode="General" sourceLinked="1"/>
        <c:tickLblPos val="nextTo"/>
        <c:crossAx val="723838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cked"/>
        <c:ser>
          <c:idx val="1"/>
          <c:order val="0"/>
          <c:tx>
            <c:strRef>
              <c:f>Sheet1!$B$3</c:f>
              <c:strCache>
                <c:ptCount val="1"/>
                <c:pt idx="0">
                  <c:v>min stress(Pa)</c:v>
                </c:pt>
              </c:strCache>
            </c:strRef>
          </c:tx>
          <c:cat>
            <c:numRef>
              <c:f>Sheet1!$A$4:$A$16</c:f>
              <c:numCache>
                <c:formatCode>General</c:formatCode>
                <c:ptCount val="13"/>
                <c:pt idx="0">
                  <c:v>62</c:v>
                </c:pt>
                <c:pt idx="1">
                  <c:v>107</c:v>
                </c:pt>
                <c:pt idx="2">
                  <c:v>207</c:v>
                </c:pt>
                <c:pt idx="3">
                  <c:v>305</c:v>
                </c:pt>
                <c:pt idx="4">
                  <c:v>403</c:v>
                </c:pt>
                <c:pt idx="5">
                  <c:v>503</c:v>
                </c:pt>
                <c:pt idx="6">
                  <c:v>603</c:v>
                </c:pt>
                <c:pt idx="7">
                  <c:v>703</c:v>
                </c:pt>
                <c:pt idx="8">
                  <c:v>803</c:v>
                </c:pt>
                <c:pt idx="9">
                  <c:v>903</c:v>
                </c:pt>
                <c:pt idx="10">
                  <c:v>1003</c:v>
                </c:pt>
                <c:pt idx="11">
                  <c:v>1103</c:v>
                </c:pt>
                <c:pt idx="12">
                  <c:v>1203</c:v>
                </c:pt>
              </c:numCache>
            </c:numRef>
          </c:cat>
          <c:val>
            <c:numRef>
              <c:f>Sheet1!$B$4:$B$16</c:f>
              <c:numCache>
                <c:formatCode>General</c:formatCode>
                <c:ptCount val="13"/>
                <c:pt idx="0">
                  <c:v>2805</c:v>
                </c:pt>
                <c:pt idx="1">
                  <c:v>2803</c:v>
                </c:pt>
                <c:pt idx="2">
                  <c:v>2810</c:v>
                </c:pt>
                <c:pt idx="3">
                  <c:v>2761</c:v>
                </c:pt>
                <c:pt idx="4">
                  <c:v>2758</c:v>
                </c:pt>
                <c:pt idx="5">
                  <c:v>2759</c:v>
                </c:pt>
                <c:pt idx="6">
                  <c:v>2759</c:v>
                </c:pt>
                <c:pt idx="7">
                  <c:v>2764</c:v>
                </c:pt>
                <c:pt idx="8">
                  <c:v>2765</c:v>
                </c:pt>
                <c:pt idx="9">
                  <c:v>2773</c:v>
                </c:pt>
                <c:pt idx="10">
                  <c:v>2775</c:v>
                </c:pt>
                <c:pt idx="11">
                  <c:v>2777</c:v>
                </c:pt>
                <c:pt idx="12">
                  <c:v>2780</c:v>
                </c:pt>
              </c:numCache>
            </c:numRef>
          </c:val>
        </c:ser>
        <c:ser>
          <c:idx val="2"/>
          <c:order val="1"/>
          <c:tx>
            <c:strRef>
              <c:f>Sheet1!$C$3</c:f>
              <c:strCache>
                <c:ptCount val="1"/>
                <c:pt idx="0">
                  <c:v>max stress (Pa)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triangle"/>
            <c:size val="7"/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cat>
            <c:numRef>
              <c:f>Sheet1!$A$4:$A$16</c:f>
              <c:numCache>
                <c:formatCode>General</c:formatCode>
                <c:ptCount val="13"/>
                <c:pt idx="0">
                  <c:v>62</c:v>
                </c:pt>
                <c:pt idx="1">
                  <c:v>107</c:v>
                </c:pt>
                <c:pt idx="2">
                  <c:v>207</c:v>
                </c:pt>
                <c:pt idx="3">
                  <c:v>305</c:v>
                </c:pt>
                <c:pt idx="4">
                  <c:v>403</c:v>
                </c:pt>
                <c:pt idx="5">
                  <c:v>503</c:v>
                </c:pt>
                <c:pt idx="6">
                  <c:v>603</c:v>
                </c:pt>
                <c:pt idx="7">
                  <c:v>703</c:v>
                </c:pt>
                <c:pt idx="8">
                  <c:v>803</c:v>
                </c:pt>
                <c:pt idx="9">
                  <c:v>903</c:v>
                </c:pt>
                <c:pt idx="10">
                  <c:v>1003</c:v>
                </c:pt>
                <c:pt idx="11">
                  <c:v>1103</c:v>
                </c:pt>
                <c:pt idx="12">
                  <c:v>1203</c:v>
                </c:pt>
              </c:numCache>
            </c:numRef>
          </c:cat>
          <c:val>
            <c:numRef>
              <c:f>Sheet1!$C$4:$C$16</c:f>
              <c:numCache>
                <c:formatCode>General</c:formatCode>
                <c:ptCount val="13"/>
                <c:pt idx="0">
                  <c:v>7796</c:v>
                </c:pt>
                <c:pt idx="1">
                  <c:v>7793</c:v>
                </c:pt>
                <c:pt idx="2">
                  <c:v>7801</c:v>
                </c:pt>
                <c:pt idx="3">
                  <c:v>7744</c:v>
                </c:pt>
                <c:pt idx="4">
                  <c:v>7740</c:v>
                </c:pt>
                <c:pt idx="5">
                  <c:v>7743</c:v>
                </c:pt>
                <c:pt idx="6">
                  <c:v>7742</c:v>
                </c:pt>
                <c:pt idx="7">
                  <c:v>7747</c:v>
                </c:pt>
                <c:pt idx="8">
                  <c:v>7748</c:v>
                </c:pt>
                <c:pt idx="9">
                  <c:v>7757</c:v>
                </c:pt>
                <c:pt idx="10">
                  <c:v>7760</c:v>
                </c:pt>
                <c:pt idx="11">
                  <c:v>7763</c:v>
                </c:pt>
                <c:pt idx="12">
                  <c:v>7766</c:v>
                </c:pt>
              </c:numCache>
            </c:numRef>
          </c:val>
        </c:ser>
        <c:marker val="1"/>
        <c:axId val="108014592"/>
        <c:axId val="108161664"/>
      </c:lineChart>
      <c:catAx>
        <c:axId val="108014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Substeps</a:t>
                </a:r>
              </a:p>
            </c:rich>
          </c:tx>
          <c:layout/>
        </c:title>
        <c:numFmt formatCode="General" sourceLinked="1"/>
        <c:tickLblPos val="nextTo"/>
        <c:crossAx val="108161664"/>
        <c:crosses val="autoZero"/>
        <c:auto val="1"/>
        <c:lblAlgn val="ctr"/>
        <c:lblOffset val="100"/>
      </c:catAx>
      <c:valAx>
        <c:axId val="1081616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Pressure (Pa)</a:t>
                </a:r>
              </a:p>
            </c:rich>
          </c:tx>
          <c:layout/>
        </c:title>
        <c:numFmt formatCode="General" sourceLinked="1"/>
        <c:tickLblPos val="nextTo"/>
        <c:crossAx val="1080145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E3C5-9A77-49B3-B3E4-3F1CDEEA7308}" type="datetimeFigureOut">
              <a:rPr lang="en-US" smtClean="0"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AEB5-0321-4C56-9002-15B400AE5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E3C5-9A77-49B3-B3E4-3F1CDEEA7308}" type="datetimeFigureOut">
              <a:rPr lang="en-US" smtClean="0"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AEB5-0321-4C56-9002-15B400AE5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E3C5-9A77-49B3-B3E4-3F1CDEEA7308}" type="datetimeFigureOut">
              <a:rPr lang="en-US" smtClean="0"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AEB5-0321-4C56-9002-15B400AE5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E3C5-9A77-49B3-B3E4-3F1CDEEA7308}" type="datetimeFigureOut">
              <a:rPr lang="en-US" smtClean="0"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AEB5-0321-4C56-9002-15B400AE5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E3C5-9A77-49B3-B3E4-3F1CDEEA7308}" type="datetimeFigureOut">
              <a:rPr lang="en-US" smtClean="0"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AEB5-0321-4C56-9002-15B400AE5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E3C5-9A77-49B3-B3E4-3F1CDEEA7308}" type="datetimeFigureOut">
              <a:rPr lang="en-US" smtClean="0"/>
              <a:t>10/28/2009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AEB5-0321-4C56-9002-15B400AE5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E3C5-9A77-49B3-B3E4-3F1CDEEA7308}" type="datetimeFigureOut">
              <a:rPr lang="en-US" smtClean="0"/>
              <a:t>10/28/2009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AEB5-0321-4C56-9002-15B400AE5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E3C5-9A77-49B3-B3E4-3F1CDEEA7308}" type="datetimeFigureOut">
              <a:rPr lang="en-US" smtClean="0"/>
              <a:t>10/28/2009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AEB5-0321-4C56-9002-15B400AE5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E3C5-9A77-49B3-B3E4-3F1CDEEA7308}" type="datetimeFigureOut">
              <a:rPr lang="en-US" smtClean="0"/>
              <a:t>10/28/2009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AEB5-0321-4C56-9002-15B400AE5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E3C5-9A77-49B3-B3E4-3F1CDEEA7308}" type="datetimeFigureOut">
              <a:rPr lang="en-US" smtClean="0"/>
              <a:t>10/28/2009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AEB5-0321-4C56-9002-15B400AE5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E3C5-9A77-49B3-B3E4-3F1CDEEA7308}" type="datetimeFigureOut">
              <a:rPr lang="en-US" smtClean="0"/>
              <a:t>10/28/2009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AEB5-0321-4C56-9002-15B400AE52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E3C5-9A77-49B3-B3E4-3F1CDEEA7308}" type="datetimeFigureOut">
              <a:rPr lang="en-US" smtClean="0"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BAEB5-0321-4C56-9002-15B400AE52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oe\Documents\BDML\Presentations\Zman\ZmanTelecon_29Oct09\h3_inaction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oe\Documents\BDML\Presentations\Zman\ZmanTelecon_29Oct09\squeegees_inaction.av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Zman</a:t>
            </a:r>
            <a:r>
              <a:rPr lang="en-US" dirty="0" smtClean="0"/>
              <a:t> </a:t>
            </a:r>
            <a:r>
              <a:rPr lang="en-US" dirty="0" err="1" smtClean="0"/>
              <a:t>Telecon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29 Oct 2009</a:t>
            </a:r>
          </a:p>
          <a:p>
            <a:r>
              <a:rPr lang="en-US" smtClean="0"/>
              <a:t>BDML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</a:t>
            </a:r>
            <a:r>
              <a:rPr lang="en-US" dirty="0" smtClean="0"/>
              <a:t>-indenting &amp; selective Particle adhesion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 Day in collaboration with Los Alamos National </a:t>
            </a:r>
            <a:r>
              <a:rPr lang="en-US" dirty="0" err="1" smtClean="0"/>
              <a:t>Laborartory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</a:t>
            </a:r>
            <a:r>
              <a:rPr lang="en-US" dirty="0" smtClean="0"/>
              <a:t>-Indenting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Make mold in soft wax by indenting with a sharp object (utility blades, razor blades)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multi-angle cavities</a:t>
            </a:r>
          </a:p>
          <a:p>
            <a:pPr lvl="1"/>
            <a:r>
              <a:rPr lang="en-US" dirty="0" smtClean="0"/>
              <a:t>High aspect ratios</a:t>
            </a:r>
          </a:p>
          <a:p>
            <a:pPr lvl="1"/>
            <a:r>
              <a:rPr lang="en-US" dirty="0" smtClean="0"/>
              <a:t>Scalable pattern size with wax block size and workspace of indenter</a:t>
            </a:r>
          </a:p>
          <a:p>
            <a:pPr lvl="1"/>
            <a:r>
              <a:rPr lang="en-US" dirty="0" smtClean="0"/>
              <a:t>No litho processes</a:t>
            </a:r>
          </a:p>
          <a:p>
            <a:pPr lvl="1"/>
            <a:r>
              <a:rPr lang="en-US" dirty="0" smtClean="0"/>
              <a:t>Tip radii are about 1-4um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</a:t>
            </a:r>
            <a:r>
              <a:rPr lang="en-US" dirty="0" smtClean="0"/>
              <a:t>-Indenting Results</a:t>
            </a:r>
            <a:endParaRPr lang="en-US" dirty="0"/>
          </a:p>
        </p:txBody>
      </p:sp>
      <p:pic>
        <p:nvPicPr>
          <p:cNvPr id="5122" name="Picture 2" descr="Single_pass_raz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5646" cy="29570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153400" y="251460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73380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80um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20980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180um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</a:t>
            </a:r>
            <a:r>
              <a:rPr lang="en-US" dirty="0" smtClean="0"/>
              <a:t>-Indenting Results</a:t>
            </a:r>
            <a:endParaRPr lang="en-US" dirty="0"/>
          </a:p>
        </p:txBody>
      </p:sp>
      <p:pic>
        <p:nvPicPr>
          <p:cNvPr id="4" name="Picture 4" descr="http://bdml.stanford.edu/twiki/pub/RisePrivate/NanoIndenting/round2_20x_2_meas_crop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88" y="1905000"/>
            <a:ext cx="8538225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Particle Adhesion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Use a micro-structured adhesive to select(filter) a certain size range of particles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7650" name="Picture 2" descr="pre_w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4063999" cy="3048000"/>
          </a:xfrm>
          <a:prstGeom prst="rect">
            <a:avLst/>
          </a:prstGeom>
          <a:noFill/>
        </p:spPr>
      </p:pic>
      <p:pic>
        <p:nvPicPr>
          <p:cNvPr id="27652" name="Picture 4" descr="post_we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67075"/>
            <a:ext cx="3886200" cy="2914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35247" y="6488668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3172" y="6488668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Particle Wedge Interaction</a:t>
            </a:r>
            <a:endParaRPr lang="en-US" dirty="0"/>
          </a:p>
        </p:txBody>
      </p:sp>
      <p:pic>
        <p:nvPicPr>
          <p:cNvPr id="29698" name="Picture 2" descr="large_area_10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98972"/>
            <a:ext cx="4267200" cy="3929658"/>
          </a:xfrm>
          <a:prstGeom prst="rect">
            <a:avLst/>
          </a:prstGeom>
          <a:noFill/>
        </p:spPr>
      </p:pic>
      <p:pic>
        <p:nvPicPr>
          <p:cNvPr id="29700" name="Picture 4" descr="particle_on_tip_2000x_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98972"/>
            <a:ext cx="4267200" cy="3929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Particle Wedge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Noe\Downloads\Contaminated_Wedges_8_31_09\Contaminated Wedges 8_31_09\particle_deforming_wedges_5000x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4267200" cy="3929658"/>
          </a:xfrm>
          <a:prstGeom prst="rect">
            <a:avLst/>
          </a:prstGeom>
          <a:noFill/>
        </p:spPr>
      </p:pic>
      <p:pic>
        <p:nvPicPr>
          <p:cNvPr id="30723" name="Picture 3" descr="C:\Users\Noe\Downloads\Contaminated_Wedges_8_31_09\Contaminated Wedges 8_31_09\particle_on_edge_5000x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4385499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Particles and Wedges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C:\Users\Noe\Downloads\Contaminated_Wedges_8_31_09\Contaminated Wedges 8_31_09\particle_on_tip_2000x_00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05000"/>
            <a:ext cx="3962400" cy="3648968"/>
          </a:xfrm>
          <a:prstGeom prst="rect">
            <a:avLst/>
          </a:prstGeom>
          <a:noFill/>
        </p:spPr>
      </p:pic>
      <p:pic>
        <p:nvPicPr>
          <p:cNvPr id="31748" name="Picture 4" descr="C:\Users\Noe\Downloads\Contaminated_Wedges_8_31_09\Contaminated Wedges 8_31_09\particle_deforming_wedges_2000x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4038600" cy="3719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Microscope Pictures In situ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2400" y="898391"/>
            <a:ext cx="4468955" cy="2530609"/>
            <a:chOff x="152400" y="838200"/>
            <a:chExt cx="4468955" cy="2530609"/>
          </a:xfrm>
        </p:grpSpPr>
        <p:pic>
          <p:nvPicPr>
            <p:cNvPr id="7" name="Picture 2" descr="C:\Users\Noe\Desktop\HierSoloPics\H1_2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 t="4624" b="22805"/>
            <a:stretch>
              <a:fillRect/>
            </a:stretch>
          </p:blipFill>
          <p:spPr bwMode="auto">
            <a:xfrm flipH="1">
              <a:off x="751837" y="838200"/>
              <a:ext cx="3869518" cy="2530609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52400" y="1704676"/>
              <a:ext cx="553998" cy="77681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1"/>
                  </a:solidFill>
                </a:rPr>
                <a:t>Hier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 I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73192" y="971697"/>
            <a:ext cx="3562806" cy="2457303"/>
            <a:chOff x="5373192" y="911506"/>
            <a:chExt cx="3562806" cy="2457303"/>
          </a:xfrm>
        </p:grpSpPr>
        <p:pic>
          <p:nvPicPr>
            <p:cNvPr id="8" name="Picture 2" descr="C:\Users\Noe\Desktop\HierSoloPics\H2_3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20000"/>
            </a:blip>
            <a:srcRect t="9677"/>
            <a:stretch>
              <a:fillRect/>
            </a:stretch>
          </p:blipFill>
          <p:spPr bwMode="auto">
            <a:xfrm flipH="1">
              <a:off x="5373192" y="911506"/>
              <a:ext cx="3018971" cy="2457303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8382000" y="1690034"/>
              <a:ext cx="553998" cy="85856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2"/>
                  </a:solidFill>
                </a:rPr>
                <a:t>Hier</a:t>
              </a:r>
              <a:r>
                <a:rPr lang="en-US" sz="2400" b="1" dirty="0" smtClean="0">
                  <a:solidFill>
                    <a:schemeClr val="accent2"/>
                  </a:solidFill>
                </a:rPr>
                <a:t> II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13002" y="3559792"/>
            <a:ext cx="4368054" cy="3276600"/>
            <a:chOff x="2113002" y="3559792"/>
            <a:chExt cx="4368054" cy="3276600"/>
          </a:xfrm>
        </p:grpSpPr>
        <p:pic>
          <p:nvPicPr>
            <p:cNvPr id="9" name="Picture 4" descr="C:\Users\Noe\Desktop\HierSoloPics\capture2009-10-27-13-43-00-439.jpg"/>
            <p:cNvPicPr>
              <a:picLocks noChangeAspect="1" noChangeArrowheads="1"/>
            </p:cNvPicPr>
            <p:nvPr/>
          </p:nvPicPr>
          <p:blipFill>
            <a:blip r:embed="rId4" cstate="print"/>
            <a:srcRect t="4770"/>
            <a:stretch>
              <a:fillRect/>
            </a:stretch>
          </p:blipFill>
          <p:spPr bwMode="auto">
            <a:xfrm flipH="1">
              <a:off x="2662945" y="3559792"/>
              <a:ext cx="3818111" cy="3276600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113002" y="4727931"/>
              <a:ext cx="553998" cy="94032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3"/>
                  </a:solidFill>
                </a:rPr>
                <a:t>Hier</a:t>
              </a:r>
              <a:r>
                <a:rPr lang="en-US" sz="2400" b="1" dirty="0">
                  <a:solidFill>
                    <a:schemeClr val="accent3"/>
                  </a:solidFill>
                </a:rPr>
                <a:t> </a:t>
              </a:r>
              <a:r>
                <a:rPr lang="en-US" sz="2400" b="1" dirty="0" smtClean="0">
                  <a:solidFill>
                    <a:schemeClr val="accent3"/>
                  </a:solidFill>
                </a:rPr>
                <a:t>III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Y:\noe\HierSims_Ansys\ImgsAugMembraneIso\Hier1AugmentIsotropic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2" t="13701" r="34523" b="8819"/>
          <a:stretch>
            <a:fillRect/>
          </a:stretch>
        </p:blipFill>
        <p:spPr bwMode="auto">
          <a:xfrm rot="5400000">
            <a:off x="2618144" y="-1649059"/>
            <a:ext cx="2971796" cy="79463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Hier</a:t>
            </a:r>
            <a:r>
              <a:rPr lang="en-US" dirty="0" smtClean="0"/>
              <a:t> I</a:t>
            </a:r>
            <a:endParaRPr lang="en-US" dirty="0"/>
          </a:p>
        </p:txBody>
      </p:sp>
      <p:pic>
        <p:nvPicPr>
          <p:cNvPr id="16" name="Picture 3" descr="C:\Users\Noe\Desktop\RipplePics\H1_2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t="38710" b="5161"/>
          <a:stretch>
            <a:fillRect/>
          </a:stretch>
        </p:blipFill>
        <p:spPr bwMode="auto">
          <a:xfrm flipH="1">
            <a:off x="658228" y="3810000"/>
            <a:ext cx="3761372" cy="1902554"/>
          </a:xfrm>
          <a:prstGeom prst="rect">
            <a:avLst/>
          </a:prstGeom>
          <a:noFill/>
        </p:spPr>
      </p:pic>
      <p:pic>
        <p:nvPicPr>
          <p:cNvPr id="23" name="Picture 4" descr="C:\Users\Noe\Desktop\RipplePics\H1_6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t="25161"/>
          <a:stretch>
            <a:fillRect/>
          </a:stretch>
        </p:blipFill>
        <p:spPr bwMode="auto">
          <a:xfrm flipH="1">
            <a:off x="5076496" y="4114800"/>
            <a:ext cx="406750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Hier</a:t>
            </a:r>
            <a:r>
              <a:rPr lang="en-US" dirty="0" smtClean="0"/>
              <a:t> II</a:t>
            </a:r>
            <a:endParaRPr lang="en-US" dirty="0"/>
          </a:p>
        </p:txBody>
      </p:sp>
      <p:pic>
        <p:nvPicPr>
          <p:cNvPr id="5" name="Picture 3" descr="Y:\noe\HierSims_Ansys\ImgsAugMembraneIso\Hier2AugmentIsotropic001.jpg"/>
          <p:cNvPicPr>
            <a:picLocks noChangeAspect="1" noChangeArrowheads="1"/>
          </p:cNvPicPr>
          <p:nvPr/>
        </p:nvPicPr>
        <p:blipFill>
          <a:blip r:embed="rId2" cstate="print"/>
          <a:srcRect l="26023" t="14606" r="33683" b="11693"/>
          <a:stretch>
            <a:fillRect/>
          </a:stretch>
        </p:blipFill>
        <p:spPr bwMode="auto">
          <a:xfrm rot="5400000">
            <a:off x="1447912" y="-291479"/>
            <a:ext cx="2944934" cy="5840758"/>
          </a:xfrm>
          <a:prstGeom prst="rect">
            <a:avLst/>
          </a:prstGeom>
          <a:noFill/>
        </p:spPr>
      </p:pic>
      <p:pic>
        <p:nvPicPr>
          <p:cNvPr id="7" name="Picture 4" descr="C:\Users\Noe\Desktop\RipplePics\H2_1.JPG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 t="19355" b="7097"/>
          <a:stretch>
            <a:fillRect/>
          </a:stretch>
        </p:blipFill>
        <p:spPr bwMode="auto">
          <a:xfrm flipH="1">
            <a:off x="278158" y="4114800"/>
            <a:ext cx="2970462" cy="1968794"/>
          </a:xfrm>
          <a:prstGeom prst="rect">
            <a:avLst/>
          </a:prstGeom>
          <a:noFill/>
        </p:spPr>
      </p:pic>
      <p:pic>
        <p:nvPicPr>
          <p:cNvPr id="8" name="Picture 5" descr="C:\Users\Noe\Desktop\RipplePics\H2_2.JPG"/>
          <p:cNvPicPr>
            <a:picLocks noChangeAspect="1" noChangeArrowheads="1"/>
          </p:cNvPicPr>
          <p:nvPr/>
        </p:nvPicPr>
        <p:blipFill>
          <a:blip r:embed="rId4" cstate="print">
            <a:lum bright="20000" contrast="40000"/>
          </a:blip>
          <a:srcRect t="16774"/>
          <a:stretch>
            <a:fillRect/>
          </a:stretch>
        </p:blipFill>
        <p:spPr bwMode="auto">
          <a:xfrm>
            <a:off x="5105400" y="382905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/>
          <p:nvPr/>
        </p:nvGrpSpPr>
        <p:grpSpPr>
          <a:xfrm>
            <a:off x="1467636" y="685800"/>
            <a:ext cx="7371564" cy="3429000"/>
            <a:chOff x="0" y="4495800"/>
            <a:chExt cx="5486400" cy="2362200"/>
          </a:xfrm>
        </p:grpSpPr>
        <p:pic>
          <p:nvPicPr>
            <p:cNvPr id="7" name="Picture 6" descr="Y:\noe\HierSims_Ansys\ImgsAugMembraneIso\Hier3AugmentIsotropic001.jpg"/>
            <p:cNvPicPr>
              <a:picLocks noChangeAspect="1" noChangeArrowheads="1"/>
            </p:cNvPicPr>
            <p:nvPr/>
          </p:nvPicPr>
          <p:blipFill>
            <a:blip r:embed="rId2" cstate="print"/>
            <a:srcRect l="17629" t="14554" r="26967" b="12375"/>
            <a:stretch>
              <a:fillRect/>
            </a:stretch>
          </p:blipFill>
          <p:spPr bwMode="auto">
            <a:xfrm rot="5400000">
              <a:off x="1242060" y="3253740"/>
              <a:ext cx="2362200" cy="484632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0" y="4495800"/>
              <a:ext cx="5486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Y:\noe\HierSims_Ansys\ImgsAugMembraneIso\Hier3AugmentIsotropic001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988564" y="3107436"/>
              <a:ext cx="164592" cy="355092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Hier</a:t>
            </a:r>
            <a:r>
              <a:rPr lang="en-US" dirty="0" smtClean="0"/>
              <a:t> III</a:t>
            </a:r>
            <a:endParaRPr lang="en-US" dirty="0"/>
          </a:p>
        </p:txBody>
      </p:sp>
      <p:pic>
        <p:nvPicPr>
          <p:cNvPr id="10" name="Picture 5" descr="C:\Users\Noe\Desktop\RipplePics\H3_3.JPG"/>
          <p:cNvPicPr>
            <a:picLocks noChangeAspect="1" noChangeArrowheads="1"/>
          </p:cNvPicPr>
          <p:nvPr/>
        </p:nvPicPr>
        <p:blipFill>
          <a:blip r:embed="rId4" cstate="print"/>
          <a:srcRect t="25484"/>
          <a:stretch>
            <a:fillRect/>
          </a:stretch>
        </p:blipFill>
        <p:spPr bwMode="auto">
          <a:xfrm flipH="1">
            <a:off x="1676400" y="4114800"/>
            <a:ext cx="3810000" cy="2558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Results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143000" y="4114800"/>
          <a:ext cx="685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143000" y="1295400"/>
          <a:ext cx="6819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– Hierarchy In Action</a:t>
            </a:r>
            <a:endParaRPr lang="en-US" dirty="0"/>
          </a:p>
        </p:txBody>
      </p:sp>
      <p:pic>
        <p:nvPicPr>
          <p:cNvPr id="7" name="h3_inactio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933700" y="2386013"/>
            <a:ext cx="3276600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– Squeegees in Action</a:t>
            </a:r>
            <a:endParaRPr lang="en-US" dirty="0"/>
          </a:p>
        </p:txBody>
      </p:sp>
      <p:pic>
        <p:nvPicPr>
          <p:cNvPr id="4" name="squeegees_inactio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933700" y="2386013"/>
            <a:ext cx="3276600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Video/Camera/Microscope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synched with force/position data</a:t>
            </a:r>
          </a:p>
          <a:p>
            <a:r>
              <a:rPr lang="en-US" dirty="0" smtClean="0"/>
              <a:t>Illumination issues</a:t>
            </a:r>
          </a:p>
          <a:p>
            <a:pPr lvl="1"/>
            <a:r>
              <a:rPr lang="en-US" dirty="0" smtClean="0"/>
              <a:t>Current hardware</a:t>
            </a:r>
          </a:p>
          <a:p>
            <a:pPr lvl="2"/>
            <a:r>
              <a:rPr lang="en-US" dirty="0" smtClean="0"/>
              <a:t>Coaxial light</a:t>
            </a:r>
          </a:p>
          <a:p>
            <a:pPr lvl="2"/>
            <a:r>
              <a:rPr lang="en-US" dirty="0" smtClean="0"/>
              <a:t>Ring light</a:t>
            </a:r>
          </a:p>
          <a:p>
            <a:pPr lvl="1"/>
            <a:r>
              <a:rPr lang="en-US" dirty="0" smtClean="0"/>
              <a:t>Additional hardware?</a:t>
            </a:r>
          </a:p>
          <a:p>
            <a:pPr lvl="2"/>
            <a:r>
              <a:rPr lang="en-US" dirty="0" smtClean="0"/>
              <a:t>More fiber optic sources</a:t>
            </a:r>
          </a:p>
          <a:p>
            <a:pPr lvl="2"/>
            <a:r>
              <a:rPr lang="en-US" dirty="0" smtClean="0"/>
              <a:t>UV illumination</a:t>
            </a:r>
          </a:p>
          <a:p>
            <a:pPr lvl="2"/>
            <a:r>
              <a:rPr lang="en-US" dirty="0" smtClean="0"/>
              <a:t>filter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172</Words>
  <Application>Microsoft Office PowerPoint</Application>
  <PresentationFormat>On-screen Show (4:3)</PresentationFormat>
  <Paragraphs>51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Zman Telecon</vt:lpstr>
      <vt:lpstr>Microscope Pictures In situ</vt:lpstr>
      <vt:lpstr>Hier I</vt:lpstr>
      <vt:lpstr>Hier II</vt:lpstr>
      <vt:lpstr>Hier III</vt:lpstr>
      <vt:lpstr>Convergence Results</vt:lpstr>
      <vt:lpstr>Videos – Hierarchy In Action</vt:lpstr>
      <vt:lpstr>Videos – Squeegees in Action</vt:lpstr>
      <vt:lpstr>Video/Camera/Microscope System</vt:lpstr>
      <vt:lpstr>Nano-indenting &amp; selective Particle adhesion</vt:lpstr>
      <vt:lpstr>Nano-Indenting</vt:lpstr>
      <vt:lpstr>Nano-Indenting Results</vt:lpstr>
      <vt:lpstr>Nano-Indenting Results</vt:lpstr>
      <vt:lpstr>Selective Particle Adhesion</vt:lpstr>
      <vt:lpstr>Interesting Particle Wedge Interaction</vt:lpstr>
      <vt:lpstr>Interesting Particle Wedge Interaction</vt:lpstr>
      <vt:lpstr>More Particles and Wedges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Zman Telecon</dc:title>
  <dc:creator>Noe Esparza</dc:creator>
  <cp:lastModifiedBy>Noe Esparza</cp:lastModifiedBy>
  <cp:revision>30</cp:revision>
  <dcterms:created xsi:type="dcterms:W3CDTF">2009-10-29T00:23:01Z</dcterms:created>
  <dcterms:modified xsi:type="dcterms:W3CDTF">2009-10-29T17:03:06Z</dcterms:modified>
</cp:coreProperties>
</file>