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57" r:id="rId3"/>
    <p:sldId id="258" r:id="rId4"/>
    <p:sldId id="260" r:id="rId5"/>
    <p:sldId id="261" r:id="rId6"/>
    <p:sldId id="262" r:id="rId7"/>
    <p:sldId id="272" r:id="rId8"/>
    <p:sldId id="263" r:id="rId9"/>
    <p:sldId id="267" r:id="rId10"/>
    <p:sldId id="264" r:id="rId11"/>
    <p:sldId id="265" r:id="rId12"/>
    <p:sldId id="268" r:id="rId13"/>
    <p:sldId id="279" r:id="rId14"/>
    <p:sldId id="292" r:id="rId15"/>
    <p:sldId id="297" r:id="rId16"/>
    <p:sldId id="295" r:id="rId17"/>
    <p:sldId id="298" r:id="rId18"/>
    <p:sldId id="299" r:id="rId19"/>
    <p:sldId id="301" r:id="rId20"/>
    <p:sldId id="296" r:id="rId21"/>
    <p:sldId id="300" r:id="rId22"/>
    <p:sldId id="302" r:id="rId23"/>
    <p:sldId id="303" r:id="rId24"/>
    <p:sldId id="304" r:id="rId25"/>
    <p:sldId id="305" r:id="rId26"/>
    <p:sldId id="306" r:id="rId27"/>
    <p:sldId id="307" r:id="rId28"/>
    <p:sldId id="308" r:id="rId29"/>
    <p:sldId id="273" r:id="rId30"/>
    <p:sldId id="275" r:id="rId31"/>
    <p:sldId id="276" r:id="rId32"/>
    <p:sldId id="270" r:id="rId33"/>
    <p:sldId id="271" r:id="rId34"/>
    <p:sldId id="274" r:id="rId35"/>
    <p:sldId id="277"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McFarland" initials="WW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FF"/>
    <a:srgbClr val="FF66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32" autoAdjust="0"/>
    <p:restoredTop sz="93695" autoAdjust="0"/>
  </p:normalViewPr>
  <p:slideViewPr>
    <p:cSldViewPr>
      <p:cViewPr>
        <p:scale>
          <a:sx n="100" d="100"/>
          <a:sy n="100" d="100"/>
        </p:scale>
        <p:origin x="-258"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7-31T16:56:49.474" idx="1">
    <p:pos x="10" y="10"/>
    <p:text>Nice.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7-07-31T17:04:45.183" idx="3">
    <p:pos x="4645" y="894"/>
    <p:text>Perfect. Just a simple "this is what I'm going to use this for." comment.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D3FC490-70D0-4003-9A28-66CD931945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02F357E-3C59-456A-A15B-230180415807}"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3F9481F-C938-4E33-86B1-6733ED87A0F6}" type="slidenum">
              <a:rPr lang="en-US" smtClean="0"/>
              <a:pPr/>
              <a:t>13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3F9481F-C938-4E33-86B1-6733ED87A0F6}" type="slidenum">
              <a:rPr lang="en-US" smtClean="0"/>
              <a:pPr/>
              <a:t>29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18DB388-121D-4398-A301-D387E5E643DC}" type="slidenum">
              <a:rPr lang="en-US" smtClean="0"/>
              <a:pPr/>
              <a:t>30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DBDFE9FE-955F-41FF-943B-C56E22A0D9FC}"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3E7B42CC-5CD4-4762-9FBF-A38000CF55C7}"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3E7B42CC-5CD4-4762-9FBF-A38000CF55C7}" type="slidenum">
              <a:rPr lang="en-US" smtClean="0"/>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74F52CA-CB6A-46A2-9AD1-1879664E52E7}" type="slidenum">
              <a:rPr lang="en-US" smtClean="0"/>
              <a:pPr/>
              <a:t>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3FC490-70D0-4003-9A28-66CD9319459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609600" y="6096000"/>
            <a:ext cx="6400800" cy="0"/>
          </a:xfrm>
          <a:prstGeom prst="line">
            <a:avLst/>
          </a:prstGeom>
          <a:noFill/>
          <a:ln w="57150" cmpd="thinThick">
            <a:solidFill>
              <a:schemeClr val="tx1"/>
            </a:solidFill>
            <a:round/>
            <a:headEnd/>
            <a:tailEnd/>
          </a:ln>
          <a:effectLst/>
        </p:spPr>
        <p:txBody>
          <a:bodyPr wrap="none" anchor="ctr"/>
          <a:lstStyle/>
          <a:p>
            <a:pPr>
              <a:defRPr/>
            </a:pPr>
            <a:endParaRPr lang="en-US"/>
          </a:p>
        </p:txBody>
      </p:sp>
      <p:sp>
        <p:nvSpPr>
          <p:cNvPr id="4" name="Line 4"/>
          <p:cNvSpPr>
            <a:spLocks noChangeShapeType="1"/>
          </p:cNvSpPr>
          <p:nvPr/>
        </p:nvSpPr>
        <p:spPr bwMode="auto">
          <a:xfrm>
            <a:off x="533400" y="304800"/>
            <a:ext cx="8077200" cy="0"/>
          </a:xfrm>
          <a:prstGeom prst="line">
            <a:avLst/>
          </a:prstGeom>
          <a:noFill/>
          <a:ln w="57150" cmpd="thickThin">
            <a:solidFill>
              <a:schemeClr val="tx1"/>
            </a:solidFill>
            <a:round/>
            <a:headEnd/>
            <a:tailEnd/>
          </a:ln>
          <a:effectLst/>
        </p:spPr>
        <p:txBody>
          <a:bodyPr wrap="none" anchor="ctr"/>
          <a:lstStyle/>
          <a:p>
            <a:pPr>
              <a:defRPr/>
            </a:pPr>
            <a:endParaRPr lang="en-US"/>
          </a:p>
        </p:txBody>
      </p:sp>
      <p:pic>
        <p:nvPicPr>
          <p:cNvPr id="5" name="Picture 5" descr="mdlogo"/>
          <p:cNvPicPr>
            <a:picLocks noChangeAspect="1" noChangeArrowheads="1"/>
          </p:cNvPicPr>
          <p:nvPr/>
        </p:nvPicPr>
        <p:blipFill>
          <a:blip r:embed="rId2"/>
          <a:srcRect/>
          <a:stretch>
            <a:fillRect/>
          </a:stretch>
        </p:blipFill>
        <p:spPr bwMode="auto">
          <a:xfrm>
            <a:off x="7086600" y="6019800"/>
            <a:ext cx="1504950" cy="495300"/>
          </a:xfrm>
          <a:prstGeom prst="rect">
            <a:avLst/>
          </a:prstGeom>
          <a:noFill/>
          <a:ln w="9525">
            <a:noFill/>
            <a:miter lim="800000"/>
            <a:headEnd/>
            <a:tailEnd/>
          </a:ln>
        </p:spPr>
      </p:pic>
      <p:sp>
        <p:nvSpPr>
          <p:cNvPr id="6" name="Text Box 6"/>
          <p:cNvSpPr txBox="1">
            <a:spLocks noChangeArrowheads="1"/>
          </p:cNvSpPr>
          <p:nvPr/>
        </p:nvSpPr>
        <p:spPr bwMode="auto">
          <a:xfrm>
            <a:off x="533400" y="6172200"/>
            <a:ext cx="1920875" cy="336550"/>
          </a:xfrm>
          <a:prstGeom prst="rect">
            <a:avLst/>
          </a:prstGeom>
          <a:noFill/>
          <a:ln w="9525">
            <a:noFill/>
            <a:miter lim="800000"/>
            <a:headEnd/>
            <a:tailEnd/>
          </a:ln>
          <a:effectLst/>
        </p:spPr>
        <p:txBody>
          <a:bodyPr wrap="none">
            <a:spAutoFit/>
          </a:bodyPr>
          <a:lstStyle/>
          <a:p>
            <a:pPr>
              <a:defRPr/>
            </a:pPr>
            <a:r>
              <a:rPr lang="en-US" sz="1600">
                <a:latin typeface="Impact" pitchFamily="34" charset="0"/>
              </a:rPr>
              <a:t>DRAPER PROPRIETARY</a:t>
            </a:r>
          </a:p>
        </p:txBody>
      </p:sp>
      <p:sp>
        <p:nvSpPr>
          <p:cNvPr id="49154" name="Rectangle 2"/>
          <p:cNvSpPr>
            <a:spLocks noGrp="1" noChangeArrowheads="1"/>
          </p:cNvSpPr>
          <p:nvPr>
            <p:ph type="ctrTitle"/>
          </p:nvPr>
        </p:nvSpPr>
        <p:spPr>
          <a:xfrm>
            <a:off x="685800" y="25908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83158C1-083D-4EF7-9B6D-70F47DC010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414E46A-3E1E-4D38-8FEE-BF5E17CDDD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C83A0FE-E244-4834-9889-133F266C3D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114799-4F42-4822-A794-162A473606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A65D611-0642-4F1A-933C-0F29763638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DD10636-22F1-49AC-A190-5795CE09F5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F7D86AFB-7018-45FE-AE9F-460CE441B3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FCED9BE-E9D9-4E09-906E-F11EA7A0F9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D34BA64-2F60-4151-AB29-00294D0002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E5F6243-9D2B-4790-88A4-7C3B7C1EC6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10E5915-DADE-4EAC-99A4-AFEFD9FDCD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838200"/>
            <a:ext cx="822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sldNum" sz="quarter" idx="4"/>
          </p:nvPr>
        </p:nvSpPr>
        <p:spPr bwMode="auto">
          <a:xfrm>
            <a:off x="3657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0BCE77C5-181F-4852-9F3E-EBC1637354B2}" type="slidenum">
              <a:rPr lang="en-US"/>
              <a:pPr>
                <a:defRPr/>
              </a:pPr>
              <a:t>‹#›</a:t>
            </a:fld>
            <a:endParaRPr lang="en-US"/>
          </a:p>
        </p:txBody>
      </p:sp>
      <p:sp>
        <p:nvSpPr>
          <p:cNvPr id="48133" name="Line 5"/>
          <p:cNvSpPr>
            <a:spLocks noChangeShapeType="1"/>
          </p:cNvSpPr>
          <p:nvPr/>
        </p:nvSpPr>
        <p:spPr bwMode="auto">
          <a:xfrm>
            <a:off x="381000" y="6400800"/>
            <a:ext cx="6858000" cy="0"/>
          </a:xfrm>
          <a:prstGeom prst="line">
            <a:avLst/>
          </a:prstGeom>
          <a:noFill/>
          <a:ln w="57150" cmpd="thinThick">
            <a:solidFill>
              <a:schemeClr val="tx1"/>
            </a:solidFill>
            <a:round/>
            <a:headEnd/>
            <a:tailEnd/>
          </a:ln>
          <a:effectLst/>
        </p:spPr>
        <p:txBody>
          <a:bodyPr wrap="none" anchor="ctr"/>
          <a:lstStyle/>
          <a:p>
            <a:pPr>
              <a:defRPr/>
            </a:pPr>
            <a:endParaRPr lang="en-US"/>
          </a:p>
        </p:txBody>
      </p:sp>
      <p:sp>
        <p:nvSpPr>
          <p:cNvPr id="48134" name="Line 6"/>
          <p:cNvSpPr>
            <a:spLocks noChangeShapeType="1"/>
          </p:cNvSpPr>
          <p:nvPr/>
        </p:nvSpPr>
        <p:spPr bwMode="auto">
          <a:xfrm>
            <a:off x="381000" y="762000"/>
            <a:ext cx="8382000" cy="0"/>
          </a:xfrm>
          <a:prstGeom prst="line">
            <a:avLst/>
          </a:prstGeom>
          <a:noFill/>
          <a:ln w="57150" cmpd="thickThin">
            <a:solidFill>
              <a:schemeClr val="tx1"/>
            </a:solidFill>
            <a:round/>
            <a:headEnd/>
            <a:tailEnd/>
          </a:ln>
          <a:effectLst/>
        </p:spPr>
        <p:txBody>
          <a:bodyPr wrap="none" anchor="ctr"/>
          <a:lstStyle/>
          <a:p>
            <a:pPr>
              <a:defRPr/>
            </a:pPr>
            <a:endParaRPr lang="en-US"/>
          </a:p>
        </p:txBody>
      </p:sp>
      <p:pic>
        <p:nvPicPr>
          <p:cNvPr id="1031" name="Picture 7" descr="mdlogo"/>
          <p:cNvPicPr>
            <a:picLocks noChangeAspect="1" noChangeArrowheads="1"/>
          </p:cNvPicPr>
          <p:nvPr/>
        </p:nvPicPr>
        <p:blipFill>
          <a:blip r:embed="rId14"/>
          <a:srcRect/>
          <a:stretch>
            <a:fillRect/>
          </a:stretch>
        </p:blipFill>
        <p:spPr bwMode="auto">
          <a:xfrm>
            <a:off x="7315200" y="6362700"/>
            <a:ext cx="1504950" cy="495300"/>
          </a:xfrm>
          <a:prstGeom prst="rect">
            <a:avLst/>
          </a:prstGeom>
          <a:noFill/>
          <a:ln w="9525">
            <a:noFill/>
            <a:miter lim="800000"/>
            <a:headEnd/>
            <a:tailEnd/>
          </a:ln>
        </p:spPr>
      </p:pic>
      <p:sp>
        <p:nvSpPr>
          <p:cNvPr id="48136" name="Text Box 8"/>
          <p:cNvSpPr txBox="1">
            <a:spLocks noChangeArrowheads="1"/>
          </p:cNvSpPr>
          <p:nvPr/>
        </p:nvSpPr>
        <p:spPr bwMode="auto">
          <a:xfrm>
            <a:off x="304800" y="6426200"/>
            <a:ext cx="1920875" cy="336550"/>
          </a:xfrm>
          <a:prstGeom prst="rect">
            <a:avLst/>
          </a:prstGeom>
          <a:noFill/>
          <a:ln w="9525">
            <a:noFill/>
            <a:miter lim="800000"/>
            <a:headEnd/>
            <a:tailEnd/>
          </a:ln>
          <a:effectLst/>
        </p:spPr>
        <p:txBody>
          <a:bodyPr wrap="none">
            <a:spAutoFit/>
          </a:bodyPr>
          <a:lstStyle/>
          <a:p>
            <a:pPr>
              <a:defRPr/>
            </a:pPr>
            <a:r>
              <a:rPr lang="en-US" sz="1600">
                <a:latin typeface="Impact" pitchFamily="34" charset="0"/>
              </a:rPr>
              <a:t>DRAPER PROPRIETARY</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Impact" pitchFamily="34" charset="0"/>
        </a:defRPr>
      </a:lvl2pPr>
      <a:lvl3pPr algn="ctr" rtl="0" eaLnBrk="0" fontAlgn="base" hangingPunct="0">
        <a:spcBef>
          <a:spcPct val="0"/>
        </a:spcBef>
        <a:spcAft>
          <a:spcPct val="0"/>
        </a:spcAft>
        <a:defRPr sz="3200">
          <a:solidFill>
            <a:schemeClr val="tx2"/>
          </a:solidFill>
          <a:latin typeface="Impact" pitchFamily="34" charset="0"/>
        </a:defRPr>
      </a:lvl3pPr>
      <a:lvl4pPr algn="ctr" rtl="0" eaLnBrk="0" fontAlgn="base" hangingPunct="0">
        <a:spcBef>
          <a:spcPct val="0"/>
        </a:spcBef>
        <a:spcAft>
          <a:spcPct val="0"/>
        </a:spcAft>
        <a:defRPr sz="3200">
          <a:solidFill>
            <a:schemeClr val="tx2"/>
          </a:solidFill>
          <a:latin typeface="Impact" pitchFamily="34" charset="0"/>
        </a:defRPr>
      </a:lvl4pPr>
      <a:lvl5pPr algn="ctr" rtl="0" eaLnBrk="0" fontAlgn="base" hangingPunct="0">
        <a:spcBef>
          <a:spcPct val="0"/>
        </a:spcBef>
        <a:spcAft>
          <a:spcPct val="0"/>
        </a:spcAft>
        <a:defRPr sz="3200">
          <a:solidFill>
            <a:schemeClr val="tx2"/>
          </a:solidFill>
          <a:latin typeface="Impact" pitchFamily="34" charset="0"/>
        </a:defRPr>
      </a:lvl5pPr>
      <a:lvl6pPr marL="457200" algn="ctr" rtl="0" eaLnBrk="0" fontAlgn="base" hangingPunct="0">
        <a:spcBef>
          <a:spcPct val="0"/>
        </a:spcBef>
        <a:spcAft>
          <a:spcPct val="0"/>
        </a:spcAft>
        <a:defRPr sz="3200">
          <a:solidFill>
            <a:schemeClr val="tx2"/>
          </a:solidFill>
          <a:latin typeface="Impact" pitchFamily="34" charset="0"/>
        </a:defRPr>
      </a:lvl6pPr>
      <a:lvl7pPr marL="914400" algn="ctr" rtl="0" eaLnBrk="0" fontAlgn="base" hangingPunct="0">
        <a:spcBef>
          <a:spcPct val="0"/>
        </a:spcBef>
        <a:spcAft>
          <a:spcPct val="0"/>
        </a:spcAft>
        <a:defRPr sz="3200">
          <a:solidFill>
            <a:schemeClr val="tx2"/>
          </a:solidFill>
          <a:latin typeface="Impact" pitchFamily="34" charset="0"/>
        </a:defRPr>
      </a:lvl7pPr>
      <a:lvl8pPr marL="1371600" algn="ctr" rtl="0" eaLnBrk="0" fontAlgn="base" hangingPunct="0">
        <a:spcBef>
          <a:spcPct val="0"/>
        </a:spcBef>
        <a:spcAft>
          <a:spcPct val="0"/>
        </a:spcAft>
        <a:defRPr sz="3200">
          <a:solidFill>
            <a:schemeClr val="tx2"/>
          </a:solidFill>
          <a:latin typeface="Impact" pitchFamily="34" charset="0"/>
        </a:defRPr>
      </a:lvl8pPr>
      <a:lvl9pPr marL="1828800" algn="ctr" rtl="0" eaLnBrk="0" fontAlgn="base" hangingPunct="0">
        <a:spcBef>
          <a:spcPct val="0"/>
        </a:spcBef>
        <a:spcAft>
          <a:spcPct val="0"/>
        </a:spcAft>
        <a:defRPr sz="32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ú"/>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Monotype Sorts" pitchFamily="2" charset="2"/>
        <a:buChar char="ä"/>
        <a:defRPr sz="2000">
          <a:solidFill>
            <a:schemeClr val="tx1"/>
          </a:solidFill>
          <a:latin typeface="+mn-lt"/>
        </a:defRPr>
      </a:lvl5pPr>
      <a:lvl6pPr marL="2514600" indent="-228600" algn="l" rtl="0" eaLnBrk="0" fontAlgn="base" hangingPunct="0">
        <a:spcBef>
          <a:spcPct val="20000"/>
        </a:spcBef>
        <a:spcAft>
          <a:spcPct val="0"/>
        </a:spcAft>
        <a:buFont typeface="Monotype Sorts" pitchFamily="2" charset="2"/>
        <a:buChar char="ä"/>
        <a:defRPr sz="2000">
          <a:solidFill>
            <a:schemeClr val="tx1"/>
          </a:solidFill>
          <a:latin typeface="+mn-lt"/>
        </a:defRPr>
      </a:lvl6pPr>
      <a:lvl7pPr marL="2971800" indent="-228600" algn="l" rtl="0" eaLnBrk="0" fontAlgn="base" hangingPunct="0">
        <a:spcBef>
          <a:spcPct val="20000"/>
        </a:spcBef>
        <a:spcAft>
          <a:spcPct val="0"/>
        </a:spcAft>
        <a:buFont typeface="Monotype Sorts" pitchFamily="2" charset="2"/>
        <a:buChar char="ä"/>
        <a:defRPr sz="2000">
          <a:solidFill>
            <a:schemeClr val="tx1"/>
          </a:solidFill>
          <a:latin typeface="+mn-lt"/>
        </a:defRPr>
      </a:lvl7pPr>
      <a:lvl8pPr marL="3429000" indent="-228600" algn="l" rtl="0" eaLnBrk="0" fontAlgn="base" hangingPunct="0">
        <a:spcBef>
          <a:spcPct val="20000"/>
        </a:spcBef>
        <a:spcAft>
          <a:spcPct val="0"/>
        </a:spcAft>
        <a:buFont typeface="Monotype Sorts" pitchFamily="2" charset="2"/>
        <a:buChar char="ä"/>
        <a:defRPr sz="2000">
          <a:solidFill>
            <a:schemeClr val="tx1"/>
          </a:solidFill>
          <a:latin typeface="+mn-lt"/>
        </a:defRPr>
      </a:lvl8pPr>
      <a:lvl9pPr marL="3886200" indent="-228600" algn="l" rtl="0" eaLnBrk="0" fontAlgn="base" hangingPunct="0">
        <a:spcBef>
          <a:spcPct val="20000"/>
        </a:spcBef>
        <a:spcAft>
          <a:spcPct val="0"/>
        </a:spcAft>
        <a:buFont typeface="Monotype Sorts" pitchFamily="2" charset="2"/>
        <a:buChar char="ä"/>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85800" y="1981200"/>
            <a:ext cx="7772400" cy="1143000"/>
          </a:xfrm>
        </p:spPr>
        <p:txBody>
          <a:bodyPr/>
          <a:lstStyle/>
          <a:p>
            <a:r>
              <a:rPr lang="en-US" dirty="0" smtClean="0">
                <a:solidFill>
                  <a:schemeClr val="tx1"/>
                </a:solidFill>
              </a:rPr>
              <a:t>Rock Climber Mechanics</a:t>
            </a:r>
            <a:br>
              <a:rPr lang="en-US" dirty="0" smtClean="0">
                <a:solidFill>
                  <a:schemeClr val="tx1"/>
                </a:solidFill>
              </a:rPr>
            </a:br>
            <a:r>
              <a:rPr lang="en-US" dirty="0" smtClean="0">
                <a:solidFill>
                  <a:schemeClr val="tx1"/>
                </a:solidFill>
              </a:rPr>
              <a:t>Research Summary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Equipment</a:t>
            </a:r>
          </a:p>
        </p:txBody>
      </p:sp>
      <p:sp>
        <p:nvSpPr>
          <p:cNvPr id="12291" name="Rectangle 3"/>
          <p:cNvSpPr>
            <a:spLocks noGrp="1" noChangeArrowheads="1"/>
          </p:cNvSpPr>
          <p:nvPr>
            <p:ph type="body" sz="half" idx="1"/>
          </p:nvPr>
        </p:nvSpPr>
        <p:spPr>
          <a:xfrm>
            <a:off x="457200" y="838200"/>
            <a:ext cx="4648200" cy="5486400"/>
          </a:xfrm>
        </p:spPr>
        <p:txBody>
          <a:bodyPr/>
          <a:lstStyle/>
          <a:p>
            <a:r>
              <a:rPr lang="en-US" sz="1800" dirty="0" smtClean="0"/>
              <a:t>Articles [1,2,5] used the equipment shown right</a:t>
            </a:r>
          </a:p>
          <a:p>
            <a:pPr lvl="1"/>
            <a:endParaRPr lang="en-US" sz="1800" dirty="0" smtClean="0"/>
          </a:p>
          <a:p>
            <a:r>
              <a:rPr lang="en-US" sz="1800" dirty="0" smtClean="0"/>
              <a:t>This “artificial climbing frame” is described by </a:t>
            </a:r>
          </a:p>
          <a:p>
            <a:pPr lvl="1"/>
            <a:r>
              <a:rPr lang="en-US" sz="1200" dirty="0" err="1" smtClean="0"/>
              <a:t>Rougier</a:t>
            </a:r>
            <a:r>
              <a:rPr lang="en-US" sz="1200" dirty="0" smtClean="0"/>
              <a:t>, P., R. </a:t>
            </a:r>
            <a:r>
              <a:rPr lang="en-US" sz="1200" dirty="0" err="1" smtClean="0"/>
              <a:t>Billat</a:t>
            </a:r>
            <a:r>
              <a:rPr lang="en-US" sz="1200" dirty="0" smtClean="0"/>
              <a:t>, M. Merlin, and J.P. </a:t>
            </a:r>
            <a:r>
              <a:rPr lang="en-US" sz="1200" dirty="0" err="1" smtClean="0"/>
              <a:t>Blanchi</a:t>
            </a:r>
            <a:r>
              <a:rPr lang="en-US" sz="1200" dirty="0" smtClean="0"/>
              <a:t>, “Elaboration of a device enabling the study of the </a:t>
            </a:r>
            <a:r>
              <a:rPr lang="en-US" sz="1200" dirty="0" err="1" smtClean="0"/>
              <a:t>posturo</a:t>
            </a:r>
            <a:r>
              <a:rPr lang="en-US" sz="1200" dirty="0" smtClean="0"/>
              <a:t>-kinetic coordination in a vertical plane: Application to climbers.*" </a:t>
            </a:r>
            <a:r>
              <a:rPr lang="en-US" sz="1200" u="sng" dirty="0" smtClean="0"/>
              <a:t>Innovation et </a:t>
            </a:r>
            <a:r>
              <a:rPr lang="en-US" sz="1200" u="sng" dirty="0" err="1" smtClean="0"/>
              <a:t>technologie</a:t>
            </a:r>
            <a:r>
              <a:rPr lang="en-US" sz="1200" u="sng" dirty="0" smtClean="0"/>
              <a:t> en </a:t>
            </a:r>
            <a:r>
              <a:rPr lang="en-US" sz="1200" u="sng" dirty="0" err="1" smtClean="0"/>
              <a:t>biologie</a:t>
            </a:r>
            <a:r>
              <a:rPr lang="en-US" sz="1200" u="sng" dirty="0" smtClean="0"/>
              <a:t> et </a:t>
            </a:r>
            <a:r>
              <a:rPr lang="en-US" sz="1200" u="sng" dirty="0" err="1" smtClean="0"/>
              <a:t>médecine</a:t>
            </a:r>
            <a:r>
              <a:rPr lang="en-US" sz="1200" u="sng" dirty="0" smtClean="0"/>
              <a:t>.</a:t>
            </a:r>
            <a:r>
              <a:rPr lang="en-US" sz="1200" dirty="0" smtClean="0"/>
              <a:t> 12 (1991): 568-580. </a:t>
            </a:r>
          </a:p>
          <a:p>
            <a:pPr lvl="1"/>
            <a:r>
              <a:rPr lang="en-US" sz="1000" dirty="0" smtClean="0"/>
              <a:t>*written in French, title translated to English to clarify topic</a:t>
            </a:r>
          </a:p>
          <a:p>
            <a:pPr lvl="1"/>
            <a:endParaRPr lang="en-US" sz="1000" dirty="0" smtClean="0"/>
          </a:p>
          <a:p>
            <a:r>
              <a:rPr lang="en-US" sz="1800" dirty="0" smtClean="0"/>
              <a:t>Contained 4 climbing holds each attached to a 3-D strain gauge</a:t>
            </a:r>
          </a:p>
          <a:p>
            <a:endParaRPr lang="en-US" sz="1800" dirty="0" smtClean="0"/>
          </a:p>
          <a:p>
            <a:r>
              <a:rPr lang="en-US" sz="1800" dirty="0" smtClean="0"/>
              <a:t>Used two camcorders (Y-Z plane, X-Z plane) to record limb and body position</a:t>
            </a:r>
          </a:p>
          <a:p>
            <a:pPr lvl="1"/>
            <a:endParaRPr lang="en-US" sz="1800" dirty="0" smtClean="0"/>
          </a:p>
          <a:p>
            <a:pPr lvl="1"/>
            <a:endParaRPr lang="en-US" sz="1800" dirty="0" smtClean="0"/>
          </a:p>
          <a:p>
            <a:endParaRPr lang="en-US" sz="1200" dirty="0" smtClean="0"/>
          </a:p>
        </p:txBody>
      </p:sp>
      <p:pic>
        <p:nvPicPr>
          <p:cNvPr id="12292" name="Picture 4" descr="Iso_with_axis_contrast_big"/>
          <p:cNvPicPr>
            <a:picLocks noGrp="1" noChangeAspect="1" noChangeArrowheads="1"/>
          </p:cNvPicPr>
          <p:nvPr>
            <p:ph sz="half" idx="2"/>
          </p:nvPr>
        </p:nvPicPr>
        <p:blipFill>
          <a:blip r:embed="rId3"/>
          <a:srcRect/>
          <a:stretch>
            <a:fillRect/>
          </a:stretch>
        </p:blipFill>
        <p:spPr>
          <a:xfrm>
            <a:off x="5403850" y="981075"/>
            <a:ext cx="2520950" cy="5187950"/>
          </a:xfrm>
        </p:spPr>
      </p:pic>
      <p:sp>
        <p:nvSpPr>
          <p:cNvPr id="12293" name="TextBox 64"/>
          <p:cNvSpPr txBox="1">
            <a:spLocks noChangeArrowheads="1"/>
          </p:cNvSpPr>
          <p:nvPr/>
        </p:nvSpPr>
        <p:spPr bwMode="auto">
          <a:xfrm>
            <a:off x="5334000" y="6096000"/>
            <a:ext cx="3657600" cy="261938"/>
          </a:xfrm>
          <a:prstGeom prst="rect">
            <a:avLst/>
          </a:prstGeom>
          <a:noFill/>
          <a:ln w="9525">
            <a:noFill/>
            <a:miter lim="800000"/>
            <a:headEnd/>
            <a:tailEnd/>
          </a:ln>
        </p:spPr>
        <p:txBody>
          <a:bodyPr>
            <a:spAutoFit/>
          </a:bodyPr>
          <a:lstStyle/>
          <a:p>
            <a:pPr algn="r"/>
            <a:r>
              <a:rPr lang="en-US" sz="1100"/>
              <a:t>*figure adapted from figure 1 in article [2]</a:t>
            </a:r>
          </a:p>
        </p:txBody>
      </p:sp>
      <p:sp>
        <p:nvSpPr>
          <p:cNvPr id="6" name="Slide Number Placeholder 5"/>
          <p:cNvSpPr>
            <a:spLocks noGrp="1"/>
          </p:cNvSpPr>
          <p:nvPr>
            <p:ph type="sldNum" sz="quarter" idx="10"/>
          </p:nvPr>
        </p:nvSpPr>
        <p:spPr/>
        <p:txBody>
          <a:bodyPr/>
          <a:lstStyle/>
          <a:p>
            <a:pPr>
              <a:defRPr/>
            </a:pPr>
            <a:fld id="{6C83A0FE-E244-4834-9889-133F266C3D8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Equipment (cont.)</a:t>
            </a:r>
          </a:p>
        </p:txBody>
      </p:sp>
      <p:sp>
        <p:nvSpPr>
          <p:cNvPr id="13315" name="Rectangle 3"/>
          <p:cNvSpPr>
            <a:spLocks noGrp="1" noChangeArrowheads="1"/>
          </p:cNvSpPr>
          <p:nvPr>
            <p:ph type="body" sz="half" idx="1"/>
          </p:nvPr>
        </p:nvSpPr>
        <p:spPr>
          <a:xfrm>
            <a:off x="457200" y="838200"/>
            <a:ext cx="4648200" cy="5486400"/>
          </a:xfrm>
        </p:spPr>
        <p:txBody>
          <a:bodyPr/>
          <a:lstStyle/>
          <a:p>
            <a:r>
              <a:rPr lang="en-US" sz="2000" dirty="0" smtClean="0"/>
              <a:t>The climbing holds in [1, 2, 5] were arrange in a rectangular pattern:</a:t>
            </a:r>
          </a:p>
          <a:p>
            <a:pPr lvl="1"/>
            <a:r>
              <a:rPr lang="en-US" sz="1600" dirty="0" smtClean="0"/>
              <a:t>horizontally spaced to match the width of each subject’s shoulders</a:t>
            </a:r>
          </a:p>
          <a:p>
            <a:pPr lvl="1"/>
            <a:r>
              <a:rPr lang="en-US" sz="1600" dirty="0" smtClean="0"/>
              <a:t>vertically spaced so that the subject “when standing on the experimental device, had his arms and thighs in a horizontal position,” [2]</a:t>
            </a:r>
          </a:p>
          <a:p>
            <a:pPr lvl="1"/>
            <a:r>
              <a:rPr lang="en-US" sz="1600" dirty="0" smtClean="0"/>
              <a:t>This spacing forced the trunk of the body to be out far from the supporting wall (as shown in the </a:t>
            </a:r>
            <a:r>
              <a:rPr lang="en-US" sz="1600" i="1" dirty="0" smtClean="0"/>
              <a:t>imposed position</a:t>
            </a:r>
            <a:r>
              <a:rPr lang="en-US" sz="1600" dirty="0" smtClean="0"/>
              <a:t>), or closer to the wall with the limbs to be angled outward (as shown in the </a:t>
            </a:r>
            <a:r>
              <a:rPr lang="en-US" sz="1600" i="1" dirty="0" smtClean="0"/>
              <a:t>close optimized position</a:t>
            </a:r>
            <a:r>
              <a:rPr lang="en-US" sz="1600" dirty="0" smtClean="0"/>
              <a:t>)</a:t>
            </a:r>
            <a:endParaRPr lang="en-US" sz="1800" dirty="0" smtClean="0"/>
          </a:p>
          <a:p>
            <a:r>
              <a:rPr lang="en-US" sz="2000" dirty="0" smtClean="0"/>
              <a:t>The climbing holds in [4, 7] were  arranged in a larger rectangular pattern:</a:t>
            </a:r>
          </a:p>
          <a:p>
            <a:pPr lvl="1"/>
            <a:r>
              <a:rPr lang="en-US" sz="1600" dirty="0" smtClean="0"/>
              <a:t>horizontally spaced to twice as wide of the subject’s shoulders</a:t>
            </a:r>
          </a:p>
          <a:p>
            <a:pPr lvl="1"/>
            <a:r>
              <a:rPr lang="en-US" sz="1600" dirty="0" smtClean="0"/>
              <a:t>vertically spaced to the subject’s height</a:t>
            </a:r>
          </a:p>
          <a:p>
            <a:pPr lvl="1"/>
            <a:r>
              <a:rPr lang="en-US" sz="1600" dirty="0" smtClean="0"/>
              <a:t>This spacing allowed the trunk of the body to be closer to the supporting wall (as shown in the </a:t>
            </a:r>
            <a:r>
              <a:rPr lang="en-US" sz="1600" i="1" dirty="0" smtClean="0"/>
              <a:t>spread optimized position</a:t>
            </a:r>
            <a:r>
              <a:rPr lang="en-US" sz="1600" dirty="0" smtClean="0"/>
              <a:t>)</a:t>
            </a:r>
            <a:endParaRPr lang="en-US" sz="1800" dirty="0" smtClean="0"/>
          </a:p>
          <a:p>
            <a:pPr lvl="1"/>
            <a:endParaRPr lang="en-US" sz="1600" dirty="0" smtClean="0"/>
          </a:p>
        </p:txBody>
      </p:sp>
      <p:sp>
        <p:nvSpPr>
          <p:cNvPr id="26629" name="TextBox 64"/>
          <p:cNvSpPr txBox="1">
            <a:spLocks noChangeArrowheads="1"/>
          </p:cNvSpPr>
          <p:nvPr/>
        </p:nvSpPr>
        <p:spPr bwMode="auto">
          <a:xfrm>
            <a:off x="5791200" y="6096000"/>
            <a:ext cx="3352800" cy="261938"/>
          </a:xfrm>
          <a:prstGeom prst="rect">
            <a:avLst/>
          </a:prstGeom>
          <a:noFill/>
          <a:ln w="9525">
            <a:noFill/>
            <a:miter lim="800000"/>
            <a:headEnd/>
            <a:tailEnd/>
          </a:ln>
        </p:spPr>
        <p:txBody>
          <a:bodyPr>
            <a:spAutoFit/>
          </a:bodyPr>
          <a:lstStyle/>
          <a:p>
            <a:pPr algn="r">
              <a:defRPr/>
            </a:pPr>
            <a:r>
              <a:rPr lang="en-US" sz="1050" dirty="0"/>
              <a:t>*figure adapted from [1] Figure 1 and [4] Figure 1</a:t>
            </a:r>
          </a:p>
        </p:txBody>
      </p:sp>
      <p:pic>
        <p:nvPicPr>
          <p:cNvPr id="13317" name="Content Placeholder 6" descr="stick_figures.png"/>
          <p:cNvPicPr>
            <a:picLocks noGrp="1" noChangeAspect="1"/>
          </p:cNvPicPr>
          <p:nvPr>
            <p:ph sz="half" idx="2"/>
          </p:nvPr>
        </p:nvPicPr>
        <p:blipFill>
          <a:blip r:embed="rId3"/>
          <a:srcRect/>
          <a:stretch>
            <a:fillRect/>
          </a:stretch>
        </p:blipFill>
        <p:spPr>
          <a:xfrm>
            <a:off x="5486400" y="838200"/>
            <a:ext cx="2206625" cy="5334000"/>
          </a:xfrm>
        </p:spPr>
      </p:pic>
      <p:sp>
        <p:nvSpPr>
          <p:cNvPr id="6" name="Slide Number Placeholder 5"/>
          <p:cNvSpPr>
            <a:spLocks noGrp="1"/>
          </p:cNvSpPr>
          <p:nvPr>
            <p:ph type="sldNum" sz="quarter" idx="10"/>
          </p:nvPr>
        </p:nvSpPr>
        <p:spPr/>
        <p:txBody>
          <a:bodyPr/>
          <a:lstStyle/>
          <a:p>
            <a:pPr>
              <a:defRPr/>
            </a:pPr>
            <a:fld id="{6C83A0FE-E244-4834-9889-133F266C3D8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8"/>
          <p:cNvSpPr>
            <a:spLocks noGrp="1"/>
          </p:cNvSpPr>
          <p:nvPr>
            <p:ph type="body" sz="half" idx="2"/>
          </p:nvPr>
        </p:nvSpPr>
        <p:spPr>
          <a:xfrm>
            <a:off x="457200" y="914400"/>
            <a:ext cx="3008313" cy="5148263"/>
          </a:xfrm>
        </p:spPr>
        <p:txBody>
          <a:bodyPr/>
          <a:lstStyle/>
          <a:p>
            <a:pPr>
              <a:buFontTx/>
              <a:buChar char="•"/>
            </a:pPr>
            <a:r>
              <a:rPr lang="en-US" sz="1800" dirty="0" smtClean="0"/>
              <a:t>Climbing Holds</a:t>
            </a:r>
          </a:p>
          <a:p>
            <a:pPr lvl="1">
              <a:buFont typeface="Arial" charset="0"/>
              <a:buChar char="•"/>
            </a:pPr>
            <a:r>
              <a:rPr lang="en-US" sz="1600" dirty="0" smtClean="0"/>
              <a:t>Shape and size of the hold affects the way climbers apply load</a:t>
            </a:r>
          </a:p>
          <a:p>
            <a:pPr lvl="1">
              <a:buFont typeface="Arial" charset="0"/>
              <a:buChar char="•"/>
            </a:pPr>
            <a:r>
              <a:rPr lang="en-US" sz="1600" dirty="0" smtClean="0"/>
              <a:t>The equipment in the articles tended to use </a:t>
            </a:r>
            <a:r>
              <a:rPr lang="en-US" sz="1600" b="1" dirty="0" smtClean="0"/>
              <a:t>smaller, shallow ledges </a:t>
            </a:r>
            <a:r>
              <a:rPr lang="en-US" sz="1600" dirty="0" smtClean="0"/>
              <a:t>called “edge” holds</a:t>
            </a:r>
          </a:p>
          <a:p>
            <a:pPr lvl="1">
              <a:buFont typeface="Arial" charset="0"/>
              <a:buChar char="•"/>
            </a:pPr>
            <a:r>
              <a:rPr lang="en-US" sz="1600" dirty="0" smtClean="0"/>
              <a:t>Edge style holds cause climbers to apply </a:t>
            </a:r>
            <a:r>
              <a:rPr lang="en-US" sz="1600" b="1" dirty="0" smtClean="0"/>
              <a:t>no torques </a:t>
            </a:r>
            <a:r>
              <a:rPr lang="en-US" sz="1600" dirty="0" smtClean="0"/>
              <a:t>to the holds</a:t>
            </a:r>
          </a:p>
          <a:p>
            <a:pPr lvl="1">
              <a:buFont typeface="Arial" charset="0"/>
              <a:buChar char="•"/>
            </a:pPr>
            <a:r>
              <a:rPr lang="en-US" sz="1600" dirty="0" smtClean="0"/>
              <a:t>Hold depth was greater for the beginner level climbers, as shallower holds increase difficulty</a:t>
            </a:r>
          </a:p>
          <a:p>
            <a:pPr lvl="1">
              <a:buFont typeface="Arial" charset="0"/>
              <a:buChar char="•"/>
            </a:pPr>
            <a:r>
              <a:rPr lang="en-US" sz="1600" dirty="0" smtClean="0"/>
              <a:t>Width and depth are the only important attributes of edge style holds</a:t>
            </a:r>
          </a:p>
        </p:txBody>
      </p:sp>
      <p:sp>
        <p:nvSpPr>
          <p:cNvPr id="14339" name="Rectangle 2"/>
          <p:cNvSpPr>
            <a:spLocks noGrp="1" noChangeArrowheads="1"/>
          </p:cNvSpPr>
          <p:nvPr>
            <p:ph type="title"/>
          </p:nvPr>
        </p:nvSpPr>
        <p:spPr>
          <a:xfrm>
            <a:off x="685800" y="0"/>
            <a:ext cx="7772400" cy="762000"/>
          </a:xfrm>
        </p:spPr>
        <p:txBody>
          <a:bodyPr/>
          <a:lstStyle/>
          <a:p>
            <a:pPr algn="ctr"/>
            <a:r>
              <a:rPr lang="en-US" sz="3200" b="0" dirty="0" smtClean="0"/>
              <a:t>Equipment (cont.)</a:t>
            </a:r>
          </a:p>
        </p:txBody>
      </p:sp>
      <p:graphicFrame>
        <p:nvGraphicFramePr>
          <p:cNvPr id="14" name="Content Placeholder 13"/>
          <p:cNvGraphicFramePr>
            <a:graphicFrameLocks noGrp="1"/>
          </p:cNvGraphicFramePr>
          <p:nvPr>
            <p:ph idx="1"/>
          </p:nvPr>
        </p:nvGraphicFramePr>
        <p:xfrm>
          <a:off x="3581400" y="1219200"/>
          <a:ext cx="5152390" cy="2743200"/>
        </p:xfrm>
        <a:graphic>
          <a:graphicData uri="http://schemas.openxmlformats.org/drawingml/2006/table">
            <a:tbl>
              <a:tblPr firstRow="1" bandRow="1">
                <a:tableStyleId>{2D5ABB26-0587-4C30-8999-92F81FD0307C}</a:tableStyleId>
              </a:tblPr>
              <a:tblGrid>
                <a:gridCol w="838200"/>
                <a:gridCol w="685800"/>
                <a:gridCol w="1107440"/>
                <a:gridCol w="1295400"/>
                <a:gridCol w="1225550"/>
              </a:tblGrid>
              <a:tr h="370840">
                <a:tc rowSpan="2">
                  <a:txBody>
                    <a:bodyPr/>
                    <a:lstStyle/>
                    <a:p>
                      <a:r>
                        <a:rPr lang="en-US" sz="1400" b="1" dirty="0" smtClean="0">
                          <a:solidFill>
                            <a:schemeClr val="bg1"/>
                          </a:solidFill>
                        </a:rPr>
                        <a:t>Article</a:t>
                      </a:r>
                      <a:endParaRPr lang="en-US"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lang="en-US" sz="1400" b="1" dirty="0" smtClean="0">
                          <a:solidFill>
                            <a:schemeClr val="bg1"/>
                          </a:solidFill>
                        </a:rPr>
                        <a:t>Foot Hold</a:t>
                      </a:r>
                      <a:endParaRPr lang="en-US"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endParaRPr lang="en-US"/>
                    </a:p>
                  </a:txBody>
                  <a:tcPr/>
                </a:tc>
                <a:tc gridSpan="2">
                  <a:txBody>
                    <a:bodyPr/>
                    <a:lstStyle/>
                    <a:p>
                      <a:pPr algn="ctr"/>
                      <a:r>
                        <a:rPr lang="en-US" sz="1400" b="1" dirty="0" smtClean="0">
                          <a:solidFill>
                            <a:schemeClr val="bg1"/>
                          </a:solidFill>
                        </a:rPr>
                        <a:t>Hand Hold</a:t>
                      </a:r>
                      <a:endParaRPr lang="en-US"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endParaRPr lang="en-US"/>
                    </a:p>
                  </a:txBody>
                  <a:tcPr/>
                </a:tc>
              </a:tr>
              <a:tr h="370840">
                <a:tc vMerge="1">
                  <a:txBody>
                    <a:bodyPr/>
                    <a:lstStyle/>
                    <a:p>
                      <a:endParaRPr lang="en-US" dirty="0">
                        <a:solidFill>
                          <a:schemeClr val="tx1"/>
                        </a:solidFill>
                      </a:endParaRPr>
                    </a:p>
                  </a:txBody>
                  <a:tcPr/>
                </a:tc>
                <a:tc>
                  <a:txBody>
                    <a:bodyPr/>
                    <a:lstStyle/>
                    <a:p>
                      <a:pPr algn="ctr"/>
                      <a:r>
                        <a:rPr lang="en-US" sz="1400" b="1" u="sng" dirty="0" smtClean="0">
                          <a:solidFill>
                            <a:schemeClr val="bg1"/>
                          </a:solidFill>
                        </a:rPr>
                        <a:t>Wide</a:t>
                      </a:r>
                      <a:endParaRPr lang="en-US" sz="1400" b="1" u="sng" dirty="0">
                        <a:solidFill>
                          <a:schemeClr val="bg1"/>
                        </a:solidFill>
                      </a:endParaRP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u="sng" dirty="0" smtClean="0">
                          <a:solidFill>
                            <a:schemeClr val="bg1"/>
                          </a:solidFill>
                        </a:rPr>
                        <a:t>Deep </a:t>
                      </a:r>
                      <a:endParaRPr lang="en-US" sz="1400" b="1" u="sng" dirty="0">
                        <a:solidFill>
                          <a:schemeClr val="bg1"/>
                        </a:solidFill>
                      </a:endParaRPr>
                    </a:p>
                  </a:txBody>
                  <a:tcPr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u="sng" dirty="0" smtClean="0">
                          <a:solidFill>
                            <a:schemeClr val="bg1"/>
                          </a:solidFill>
                        </a:rPr>
                        <a:t>Wide</a:t>
                      </a:r>
                      <a:endParaRPr lang="en-US" sz="1400" b="1" u="sng" dirty="0">
                        <a:solidFill>
                          <a:schemeClr val="bg1"/>
                        </a:solidFill>
                      </a:endParaRP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u="sng" dirty="0" smtClean="0">
                          <a:solidFill>
                            <a:schemeClr val="bg1"/>
                          </a:solidFill>
                        </a:rPr>
                        <a:t>Deep</a:t>
                      </a:r>
                      <a:endParaRPr lang="en-US" sz="1400" b="1" u="sng" dirty="0">
                        <a:solidFill>
                          <a:schemeClr val="bg1"/>
                        </a:solidFill>
                      </a:endParaRPr>
                    </a:p>
                  </a:txBody>
                  <a:tcPr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r>
              <a:tr h="370840">
                <a:tc>
                  <a:txBody>
                    <a:bodyPr/>
                    <a:lstStyle/>
                    <a:p>
                      <a:pPr algn="ctr"/>
                      <a:r>
                        <a:rPr lang="en-US" sz="1400" dirty="0" smtClean="0"/>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 cm</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“slanting</a:t>
                      </a:r>
                      <a:r>
                        <a:rPr lang="en-US" sz="1400" baseline="0" dirty="0" smtClean="0"/>
                        <a:t> supporting surface”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pPr algn="ctr"/>
                      <a:r>
                        <a:rPr lang="en-US" sz="1400" dirty="0" smtClean="0"/>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1.5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.7 cm</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400" dirty="0" smtClean="0"/>
                        <a:t>“slanting</a:t>
                      </a:r>
                      <a:r>
                        <a:rPr lang="en-US" sz="1400" baseline="0" dirty="0" smtClean="0"/>
                        <a:t> supporting surface”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r h="370840">
                <a:tc>
                  <a:txBody>
                    <a:bodyPr/>
                    <a:lstStyle/>
                    <a:p>
                      <a:pPr algn="ctr"/>
                      <a:r>
                        <a:rPr lang="en-US" sz="1400" dirty="0" smtClean="0"/>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 cm (hard)</a:t>
                      </a:r>
                    </a:p>
                    <a:p>
                      <a:pPr algn="ctr"/>
                      <a:r>
                        <a:rPr lang="en-US" sz="1400" dirty="0" smtClean="0"/>
                        <a:t>3 cm (easy)</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 cm</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dirty="0" smtClean="0"/>
                        <a:t>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400" dirty="0" smtClean="0"/>
                        <a:t>Holds Not</a:t>
                      </a:r>
                      <a:r>
                        <a:rPr lang="en-US" sz="1400" baseline="0" dirty="0" smtClean="0"/>
                        <a:t> Mentioned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Holds Not</a:t>
                      </a:r>
                      <a:r>
                        <a:rPr lang="en-US" sz="1400" baseline="0" dirty="0" smtClean="0"/>
                        <a:t> Mentioned</a:t>
                      </a:r>
                      <a:endParaRPr lang="en-US"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r h="370840">
                <a:tc>
                  <a:txBody>
                    <a:bodyPr/>
                    <a:lstStyle/>
                    <a:p>
                      <a:pPr algn="ctr"/>
                      <a:r>
                        <a:rPr lang="en-US" sz="1400" dirty="0" smtClean="0"/>
                        <a:t>7</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8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 cm</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8</a:t>
                      </a:r>
                      <a:r>
                        <a:rPr lang="en-US" sz="1400" baseline="0" dirty="0" smtClean="0"/>
                        <a:t> cm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 cm </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descr="holdpix.png"/>
          <p:cNvPicPr>
            <a:picLocks noChangeAspect="1"/>
          </p:cNvPicPr>
          <p:nvPr/>
        </p:nvPicPr>
        <p:blipFill>
          <a:blip r:embed="rId3" cstate="print"/>
          <a:stretch>
            <a:fillRect/>
          </a:stretch>
        </p:blipFill>
        <p:spPr>
          <a:xfrm>
            <a:off x="5334000" y="4038600"/>
            <a:ext cx="2362200" cy="2258176"/>
          </a:xfrm>
          <a:prstGeom prst="rect">
            <a:avLst/>
          </a:prstGeom>
        </p:spPr>
      </p:pic>
      <p:sp>
        <p:nvSpPr>
          <p:cNvPr id="7" name="Slide Number Placeholder 6"/>
          <p:cNvSpPr>
            <a:spLocks noGrp="1"/>
          </p:cNvSpPr>
          <p:nvPr>
            <p:ph type="sldNum" sz="quarter" idx="10"/>
          </p:nvPr>
        </p:nvSpPr>
        <p:spPr/>
        <p:txBody>
          <a:bodyPr/>
          <a:lstStyle/>
          <a:p>
            <a:pPr>
              <a:defRPr/>
            </a:pPr>
            <a:fld id="{8E5F6243-9D2B-4790-88A4-7C3B7C1EC661}"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ctrTitle"/>
          </p:nvPr>
        </p:nvSpPr>
        <p:spPr>
          <a:xfrm>
            <a:off x="685800" y="1981200"/>
            <a:ext cx="7772400" cy="1143000"/>
          </a:xfrm>
        </p:spPr>
        <p:txBody>
          <a:bodyPr/>
          <a:lstStyle/>
          <a:p>
            <a:r>
              <a:rPr lang="en-US" dirty="0" smtClean="0"/>
              <a:t>Results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sz="2400" dirty="0" smtClean="0"/>
              <a:t>Distribution of Forces [1,2,5] – arrangement of forces in imposed position with 4 or 3 holds</a:t>
            </a:r>
          </a:p>
          <a:p>
            <a:r>
              <a:rPr lang="en-US" sz="2400" dirty="0" smtClean="0"/>
              <a:t>Proximity to Wall [1] – difference between arrangement of forces in an imposed stance and an optimized stance</a:t>
            </a:r>
          </a:p>
          <a:p>
            <a:r>
              <a:rPr lang="en-US" sz="2400" dirty="0" smtClean="0"/>
              <a:t>Spread Stance [4,7] – 4-to-3 hold transition of a climber in the spread stance, a comparison to inexperienced climbers </a:t>
            </a:r>
          </a:p>
          <a:p>
            <a:r>
              <a:rPr lang="en-US" sz="2400" dirty="0" smtClean="0"/>
              <a:t>Wall Incline [7] – the effect on the hold forces of an overhanging wall angle</a:t>
            </a:r>
          </a:p>
          <a:p>
            <a:r>
              <a:rPr lang="en-US" sz="2400" dirty="0" smtClean="0"/>
              <a:t>Importance of Moments [5] – the role that moments play in determining the forces that maintain equilibrium</a:t>
            </a:r>
          </a:p>
          <a:p>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In the Graphs</a:t>
            </a:r>
          </a:p>
        </p:txBody>
      </p:sp>
      <p:pic>
        <p:nvPicPr>
          <p:cNvPr id="9" name="Content Placeholder 8" descr="figure2edit.png"/>
          <p:cNvPicPr>
            <a:picLocks noGrp="1" noChangeAspect="1"/>
          </p:cNvPicPr>
          <p:nvPr>
            <p:ph sz="half" idx="1"/>
          </p:nvPr>
        </p:nvPicPr>
        <p:blipFill>
          <a:blip r:embed="rId2"/>
          <a:srcRect t="3288" r="47453" b="66667"/>
          <a:stretch>
            <a:fillRect/>
          </a:stretch>
        </p:blipFill>
        <p:spPr>
          <a:xfrm>
            <a:off x="4876800" y="2438400"/>
            <a:ext cx="3505200" cy="2937756"/>
          </a:xfrm>
        </p:spPr>
      </p:pic>
      <p:pic>
        <p:nvPicPr>
          <p:cNvPr id="19" name="Picture 18" descr="stick_imposed.png"/>
          <p:cNvPicPr>
            <a:picLocks noChangeAspect="1"/>
          </p:cNvPicPr>
          <p:nvPr/>
        </p:nvPicPr>
        <p:blipFill>
          <a:blip r:embed="rId3" cstate="print"/>
          <a:srcRect l="14145"/>
          <a:stretch>
            <a:fillRect/>
          </a:stretch>
        </p:blipFill>
        <p:spPr>
          <a:xfrm>
            <a:off x="283655" y="2816963"/>
            <a:ext cx="1849945" cy="1755037"/>
          </a:xfrm>
          <a:prstGeom prst="rect">
            <a:avLst/>
          </a:prstGeom>
        </p:spPr>
      </p:pic>
      <p:grpSp>
        <p:nvGrpSpPr>
          <p:cNvPr id="2" name="Group 50"/>
          <p:cNvGrpSpPr/>
          <p:nvPr/>
        </p:nvGrpSpPr>
        <p:grpSpPr>
          <a:xfrm>
            <a:off x="381000" y="1295400"/>
            <a:ext cx="3810000" cy="1905002"/>
            <a:chOff x="1295400" y="1066800"/>
            <a:chExt cx="3810000" cy="1905002"/>
          </a:xfrm>
        </p:grpSpPr>
        <p:cxnSp>
          <p:nvCxnSpPr>
            <p:cNvPr id="22" name="Straight Arrow Connector 21"/>
            <p:cNvCxnSpPr>
              <a:stCxn id="24" idx="2"/>
            </p:cNvCxnSpPr>
            <p:nvPr/>
          </p:nvCxnSpPr>
          <p:spPr bwMode="auto">
            <a:xfrm rot="16200000" flipH="1">
              <a:off x="2550527" y="2169527"/>
              <a:ext cx="1566448" cy="38102"/>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sp>
          <p:nvSpPr>
            <p:cNvPr id="24" name="TextBox 23"/>
            <p:cNvSpPr txBox="1"/>
            <p:nvPr/>
          </p:nvSpPr>
          <p:spPr>
            <a:xfrm>
              <a:off x="2362200" y="1066800"/>
              <a:ext cx="1905000" cy="338554"/>
            </a:xfrm>
            <a:prstGeom prst="rect">
              <a:avLst/>
            </a:prstGeom>
            <a:noFill/>
          </p:spPr>
          <p:txBody>
            <a:bodyPr wrap="square" rtlCol="0">
              <a:spAutoFit/>
            </a:bodyPr>
            <a:lstStyle/>
            <a:p>
              <a:pPr algn="ctr"/>
              <a:r>
                <a:rPr lang="en-US" sz="1600" dirty="0" smtClean="0">
                  <a:solidFill>
                    <a:schemeClr val="accent2"/>
                  </a:solidFill>
                </a:rPr>
                <a:t>Hand is Lifted</a:t>
              </a:r>
              <a:endParaRPr lang="en-US" sz="1600" dirty="0">
                <a:solidFill>
                  <a:schemeClr val="accent2"/>
                </a:solidFill>
              </a:endParaRPr>
            </a:p>
          </p:txBody>
        </p:sp>
        <p:cxnSp>
          <p:nvCxnSpPr>
            <p:cNvPr id="32" name="Straight Arrow Connector 31"/>
            <p:cNvCxnSpPr>
              <a:stCxn id="33" idx="2"/>
            </p:cNvCxnSpPr>
            <p:nvPr/>
          </p:nvCxnSpPr>
          <p:spPr bwMode="auto">
            <a:xfrm rot="16200000" flipH="1">
              <a:off x="3979277" y="1998077"/>
              <a:ext cx="728246" cy="304800"/>
            </a:xfrm>
            <a:prstGeom prst="straightConnector1">
              <a:avLst/>
            </a:prstGeom>
            <a:solidFill>
              <a:schemeClr val="accent1"/>
            </a:solidFill>
            <a:ln w="28575" cap="flat" cmpd="sng" algn="ctr">
              <a:solidFill>
                <a:srgbClr val="7030A0"/>
              </a:solidFill>
              <a:prstDash val="solid"/>
              <a:round/>
              <a:headEnd type="none" w="med" len="med"/>
              <a:tailEnd type="arrow"/>
            </a:ln>
            <a:effectLst/>
          </p:spPr>
        </p:cxnSp>
        <p:sp>
          <p:nvSpPr>
            <p:cNvPr id="33" name="TextBox 32"/>
            <p:cNvSpPr txBox="1"/>
            <p:nvPr/>
          </p:nvSpPr>
          <p:spPr>
            <a:xfrm>
              <a:off x="3276600" y="1447800"/>
              <a:ext cx="1828800" cy="338554"/>
            </a:xfrm>
            <a:prstGeom prst="rect">
              <a:avLst/>
            </a:prstGeom>
            <a:noFill/>
          </p:spPr>
          <p:txBody>
            <a:bodyPr wrap="square" rtlCol="0">
              <a:spAutoFit/>
            </a:bodyPr>
            <a:lstStyle/>
            <a:p>
              <a:pPr algn="ctr"/>
              <a:r>
                <a:rPr lang="en-US" sz="1600" dirty="0" smtClean="0">
                  <a:solidFill>
                    <a:srgbClr val="7030A0"/>
                  </a:solidFill>
                </a:rPr>
                <a:t>Stable 3-Hold</a:t>
              </a:r>
              <a:endParaRPr lang="en-US" sz="1600" dirty="0">
                <a:solidFill>
                  <a:srgbClr val="7030A0"/>
                </a:solidFill>
              </a:endParaRPr>
            </a:p>
          </p:txBody>
        </p:sp>
        <p:cxnSp>
          <p:nvCxnSpPr>
            <p:cNvPr id="42" name="Straight Arrow Connector 41"/>
            <p:cNvCxnSpPr>
              <a:stCxn id="43" idx="2"/>
            </p:cNvCxnSpPr>
            <p:nvPr/>
          </p:nvCxnSpPr>
          <p:spPr bwMode="auto">
            <a:xfrm rot="5400000">
              <a:off x="1807576" y="2112378"/>
              <a:ext cx="728248" cy="76200"/>
            </a:xfrm>
            <a:prstGeom prst="straightConnector1">
              <a:avLst/>
            </a:prstGeom>
            <a:solidFill>
              <a:schemeClr val="accent1"/>
            </a:solidFill>
            <a:ln w="28575" cap="flat" cmpd="sng" algn="ctr">
              <a:solidFill>
                <a:srgbClr val="7E0000"/>
              </a:solidFill>
              <a:prstDash val="solid"/>
              <a:round/>
              <a:headEnd type="none" w="med" len="med"/>
              <a:tailEnd type="arrow"/>
            </a:ln>
            <a:effectLst/>
          </p:spPr>
        </p:cxnSp>
        <p:sp>
          <p:nvSpPr>
            <p:cNvPr id="43" name="TextBox 42"/>
            <p:cNvSpPr txBox="1"/>
            <p:nvPr/>
          </p:nvSpPr>
          <p:spPr>
            <a:xfrm>
              <a:off x="1295400" y="1447800"/>
              <a:ext cx="1828800" cy="338554"/>
            </a:xfrm>
            <a:prstGeom prst="rect">
              <a:avLst/>
            </a:prstGeom>
            <a:noFill/>
          </p:spPr>
          <p:txBody>
            <a:bodyPr wrap="square" rtlCol="0">
              <a:spAutoFit/>
            </a:bodyPr>
            <a:lstStyle/>
            <a:p>
              <a:pPr algn="ctr"/>
              <a:r>
                <a:rPr lang="en-US" sz="1600" dirty="0" smtClean="0">
                  <a:solidFill>
                    <a:srgbClr val="7E0000"/>
                  </a:solidFill>
                </a:rPr>
                <a:t>Stable 4-Hold</a:t>
              </a:r>
              <a:endParaRPr lang="en-US" sz="1600" dirty="0">
                <a:solidFill>
                  <a:srgbClr val="7E0000"/>
                </a:solidFill>
              </a:endParaRPr>
            </a:p>
          </p:txBody>
        </p:sp>
      </p:grpSp>
      <p:pic>
        <p:nvPicPr>
          <p:cNvPr id="79" name="Picture 78" descr="stick_imposed.png"/>
          <p:cNvPicPr>
            <a:picLocks noChangeAspect="1"/>
          </p:cNvPicPr>
          <p:nvPr/>
        </p:nvPicPr>
        <p:blipFill>
          <a:blip r:embed="rId3" cstate="print"/>
          <a:srcRect l="14145"/>
          <a:stretch>
            <a:fillRect/>
          </a:stretch>
        </p:blipFill>
        <p:spPr>
          <a:xfrm>
            <a:off x="2645855" y="2816963"/>
            <a:ext cx="1849945" cy="1755037"/>
          </a:xfrm>
          <a:prstGeom prst="rect">
            <a:avLst/>
          </a:prstGeom>
        </p:spPr>
      </p:pic>
      <p:sp>
        <p:nvSpPr>
          <p:cNvPr id="84" name="&quot;No&quot; Symbol 83"/>
          <p:cNvSpPr/>
          <p:nvPr/>
        </p:nvSpPr>
        <p:spPr bwMode="auto">
          <a:xfrm>
            <a:off x="3255455" y="2969363"/>
            <a:ext cx="257175" cy="269343"/>
          </a:xfrm>
          <a:prstGeom prst="noSmoking">
            <a:avLst>
              <a:gd name="adj" fmla="val 15136"/>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Right Arrow 89"/>
          <p:cNvSpPr/>
          <p:nvPr/>
        </p:nvSpPr>
        <p:spPr bwMode="auto">
          <a:xfrm>
            <a:off x="2188655" y="3502763"/>
            <a:ext cx="514350" cy="538686"/>
          </a:xfrm>
          <a:prstGeom prst="right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Freeform 114"/>
          <p:cNvSpPr/>
          <p:nvPr/>
        </p:nvSpPr>
        <p:spPr bwMode="auto">
          <a:xfrm>
            <a:off x="6000584" y="2940283"/>
            <a:ext cx="1367625" cy="784525"/>
          </a:xfrm>
          <a:custGeom>
            <a:avLst/>
            <a:gdLst>
              <a:gd name="connsiteX0" fmla="*/ 0 w 1367625"/>
              <a:gd name="connsiteY0" fmla="*/ 780927 h 784525"/>
              <a:gd name="connsiteX1" fmla="*/ 429371 w 1367625"/>
              <a:gd name="connsiteY1" fmla="*/ 765025 h 784525"/>
              <a:gd name="connsiteX2" fmla="*/ 453225 w 1367625"/>
              <a:gd name="connsiteY2" fmla="*/ 757074 h 784525"/>
              <a:gd name="connsiteX3" fmla="*/ 508884 w 1367625"/>
              <a:gd name="connsiteY3" fmla="*/ 741171 h 784525"/>
              <a:gd name="connsiteX4" fmla="*/ 532738 w 1367625"/>
              <a:gd name="connsiteY4" fmla="*/ 725268 h 784525"/>
              <a:gd name="connsiteX5" fmla="*/ 556592 w 1367625"/>
              <a:gd name="connsiteY5" fmla="*/ 717317 h 784525"/>
              <a:gd name="connsiteX6" fmla="*/ 572494 w 1367625"/>
              <a:gd name="connsiteY6" fmla="*/ 693463 h 784525"/>
              <a:gd name="connsiteX7" fmla="*/ 620202 w 1367625"/>
              <a:gd name="connsiteY7" fmla="*/ 677560 h 784525"/>
              <a:gd name="connsiteX8" fmla="*/ 667910 w 1367625"/>
              <a:gd name="connsiteY8" fmla="*/ 653707 h 784525"/>
              <a:gd name="connsiteX9" fmla="*/ 691764 w 1367625"/>
              <a:gd name="connsiteY9" fmla="*/ 629853 h 784525"/>
              <a:gd name="connsiteX10" fmla="*/ 715618 w 1367625"/>
              <a:gd name="connsiteY10" fmla="*/ 621901 h 784525"/>
              <a:gd name="connsiteX11" fmla="*/ 723569 w 1367625"/>
              <a:gd name="connsiteY11" fmla="*/ 598047 h 784525"/>
              <a:gd name="connsiteX12" fmla="*/ 771277 w 1367625"/>
              <a:gd name="connsiteY12" fmla="*/ 566242 h 784525"/>
              <a:gd name="connsiteX13" fmla="*/ 779228 w 1367625"/>
              <a:gd name="connsiteY13" fmla="*/ 542388 h 784525"/>
              <a:gd name="connsiteX14" fmla="*/ 803082 w 1367625"/>
              <a:gd name="connsiteY14" fmla="*/ 510583 h 784525"/>
              <a:gd name="connsiteX15" fmla="*/ 834887 w 1367625"/>
              <a:gd name="connsiteY15" fmla="*/ 462875 h 784525"/>
              <a:gd name="connsiteX16" fmla="*/ 850790 w 1367625"/>
              <a:gd name="connsiteY16" fmla="*/ 439021 h 784525"/>
              <a:gd name="connsiteX17" fmla="*/ 866693 w 1367625"/>
              <a:gd name="connsiteY17" fmla="*/ 391314 h 784525"/>
              <a:gd name="connsiteX18" fmla="*/ 938254 w 1367625"/>
              <a:gd name="connsiteY18" fmla="*/ 327703 h 784525"/>
              <a:gd name="connsiteX19" fmla="*/ 978011 w 1367625"/>
              <a:gd name="connsiteY19" fmla="*/ 287947 h 784525"/>
              <a:gd name="connsiteX20" fmla="*/ 993913 w 1367625"/>
              <a:gd name="connsiteY20" fmla="*/ 264093 h 784525"/>
              <a:gd name="connsiteX21" fmla="*/ 1017767 w 1367625"/>
              <a:gd name="connsiteY21" fmla="*/ 248190 h 784525"/>
              <a:gd name="connsiteX22" fmla="*/ 1025719 w 1367625"/>
              <a:gd name="connsiteY22" fmla="*/ 224336 h 784525"/>
              <a:gd name="connsiteX23" fmla="*/ 1041621 w 1367625"/>
              <a:gd name="connsiteY23" fmla="*/ 120969 h 784525"/>
              <a:gd name="connsiteX24" fmla="*/ 1073426 w 1367625"/>
              <a:gd name="connsiteY24" fmla="*/ 73261 h 784525"/>
              <a:gd name="connsiteX25" fmla="*/ 1121134 w 1367625"/>
              <a:gd name="connsiteY25" fmla="*/ 33505 h 784525"/>
              <a:gd name="connsiteX26" fmla="*/ 1176793 w 1367625"/>
              <a:gd name="connsiteY26" fmla="*/ 25554 h 784525"/>
              <a:gd name="connsiteX27" fmla="*/ 1367625 w 1367625"/>
              <a:gd name="connsiteY27" fmla="*/ 17602 h 7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7625" h="784525">
                <a:moveTo>
                  <a:pt x="0" y="780927"/>
                </a:moveTo>
                <a:cubicBezTo>
                  <a:pt x="18314" y="780520"/>
                  <a:pt x="312367" y="784525"/>
                  <a:pt x="429371" y="765025"/>
                </a:cubicBezTo>
                <a:cubicBezTo>
                  <a:pt x="437638" y="763647"/>
                  <a:pt x="445166" y="759377"/>
                  <a:pt x="453225" y="757074"/>
                </a:cubicBezTo>
                <a:cubicBezTo>
                  <a:pt x="523114" y="737105"/>
                  <a:pt x="451690" y="760235"/>
                  <a:pt x="508884" y="741171"/>
                </a:cubicBezTo>
                <a:cubicBezTo>
                  <a:pt x="516835" y="735870"/>
                  <a:pt x="524191" y="729542"/>
                  <a:pt x="532738" y="725268"/>
                </a:cubicBezTo>
                <a:cubicBezTo>
                  <a:pt x="540235" y="721520"/>
                  <a:pt x="550047" y="722553"/>
                  <a:pt x="556592" y="717317"/>
                </a:cubicBezTo>
                <a:cubicBezTo>
                  <a:pt x="564054" y="711347"/>
                  <a:pt x="564390" y="698528"/>
                  <a:pt x="572494" y="693463"/>
                </a:cubicBezTo>
                <a:cubicBezTo>
                  <a:pt x="586709" y="684579"/>
                  <a:pt x="606254" y="686858"/>
                  <a:pt x="620202" y="677560"/>
                </a:cubicBezTo>
                <a:cubicBezTo>
                  <a:pt x="651030" y="657009"/>
                  <a:pt x="634990" y="664680"/>
                  <a:pt x="667910" y="653707"/>
                </a:cubicBezTo>
                <a:cubicBezTo>
                  <a:pt x="675861" y="645756"/>
                  <a:pt x="682408" y="636091"/>
                  <a:pt x="691764" y="629853"/>
                </a:cubicBezTo>
                <a:cubicBezTo>
                  <a:pt x="698738" y="625204"/>
                  <a:pt x="709691" y="627828"/>
                  <a:pt x="715618" y="621901"/>
                </a:cubicBezTo>
                <a:cubicBezTo>
                  <a:pt x="721544" y="615974"/>
                  <a:pt x="717642" y="603974"/>
                  <a:pt x="723569" y="598047"/>
                </a:cubicBezTo>
                <a:cubicBezTo>
                  <a:pt x="737084" y="584532"/>
                  <a:pt x="771277" y="566242"/>
                  <a:pt x="771277" y="566242"/>
                </a:cubicBezTo>
                <a:cubicBezTo>
                  <a:pt x="773927" y="558291"/>
                  <a:pt x="775070" y="549665"/>
                  <a:pt x="779228" y="542388"/>
                </a:cubicBezTo>
                <a:cubicBezTo>
                  <a:pt x="785803" y="530882"/>
                  <a:pt x="795482" y="521440"/>
                  <a:pt x="803082" y="510583"/>
                </a:cubicBezTo>
                <a:cubicBezTo>
                  <a:pt x="814042" y="494925"/>
                  <a:pt x="824285" y="478778"/>
                  <a:pt x="834887" y="462875"/>
                </a:cubicBezTo>
                <a:lnTo>
                  <a:pt x="850790" y="439021"/>
                </a:lnTo>
                <a:cubicBezTo>
                  <a:pt x="856091" y="423119"/>
                  <a:pt x="852746" y="400613"/>
                  <a:pt x="866693" y="391314"/>
                </a:cubicBezTo>
                <a:cubicBezTo>
                  <a:pt x="895372" y="372193"/>
                  <a:pt x="916469" y="360380"/>
                  <a:pt x="938254" y="327703"/>
                </a:cubicBezTo>
                <a:cubicBezTo>
                  <a:pt x="959458" y="295898"/>
                  <a:pt x="946206" y="309150"/>
                  <a:pt x="978011" y="287947"/>
                </a:cubicBezTo>
                <a:cubicBezTo>
                  <a:pt x="983312" y="279996"/>
                  <a:pt x="987156" y="270850"/>
                  <a:pt x="993913" y="264093"/>
                </a:cubicBezTo>
                <a:cubicBezTo>
                  <a:pt x="1000670" y="257336"/>
                  <a:pt x="1011797" y="255652"/>
                  <a:pt x="1017767" y="248190"/>
                </a:cubicBezTo>
                <a:cubicBezTo>
                  <a:pt x="1023003" y="241645"/>
                  <a:pt x="1023068" y="232287"/>
                  <a:pt x="1025719" y="224336"/>
                </a:cubicBezTo>
                <a:cubicBezTo>
                  <a:pt x="1026235" y="219694"/>
                  <a:pt x="1031784" y="140643"/>
                  <a:pt x="1041621" y="120969"/>
                </a:cubicBezTo>
                <a:cubicBezTo>
                  <a:pt x="1050168" y="103874"/>
                  <a:pt x="1062824" y="89164"/>
                  <a:pt x="1073426" y="73261"/>
                </a:cubicBezTo>
                <a:cubicBezTo>
                  <a:pt x="1089879" y="48582"/>
                  <a:pt x="1088255" y="42472"/>
                  <a:pt x="1121134" y="33505"/>
                </a:cubicBezTo>
                <a:cubicBezTo>
                  <a:pt x="1139215" y="28574"/>
                  <a:pt x="1158240" y="28204"/>
                  <a:pt x="1176793" y="25554"/>
                </a:cubicBezTo>
                <a:cubicBezTo>
                  <a:pt x="1253450" y="0"/>
                  <a:pt x="1192265" y="17602"/>
                  <a:pt x="1367625" y="17602"/>
                </a:cubicBezTo>
              </a:path>
            </a:pathLst>
          </a:cu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6008536" y="3681454"/>
            <a:ext cx="1602024" cy="134199"/>
          </a:xfrm>
          <a:custGeom>
            <a:avLst/>
            <a:gdLst>
              <a:gd name="connsiteX0" fmla="*/ 0 w 1602024"/>
              <a:gd name="connsiteY0" fmla="*/ 0 h 134199"/>
              <a:gd name="connsiteX1" fmla="*/ 580445 w 1602024"/>
              <a:gd name="connsiteY1" fmla="*/ 7951 h 134199"/>
              <a:gd name="connsiteX2" fmla="*/ 636104 w 1602024"/>
              <a:gd name="connsiteY2" fmla="*/ 23854 h 134199"/>
              <a:gd name="connsiteX3" fmla="*/ 683812 w 1602024"/>
              <a:gd name="connsiteY3" fmla="*/ 47708 h 134199"/>
              <a:gd name="connsiteX4" fmla="*/ 795130 w 1602024"/>
              <a:gd name="connsiteY4" fmla="*/ 55659 h 134199"/>
              <a:gd name="connsiteX5" fmla="*/ 858741 w 1602024"/>
              <a:gd name="connsiteY5" fmla="*/ 87464 h 134199"/>
              <a:gd name="connsiteX6" fmla="*/ 890546 w 1602024"/>
              <a:gd name="connsiteY6" fmla="*/ 95416 h 134199"/>
              <a:gd name="connsiteX7" fmla="*/ 914400 w 1602024"/>
              <a:gd name="connsiteY7" fmla="*/ 103367 h 134199"/>
              <a:gd name="connsiteX8" fmla="*/ 962107 w 1602024"/>
              <a:gd name="connsiteY8" fmla="*/ 127221 h 134199"/>
              <a:gd name="connsiteX9" fmla="*/ 1351721 w 1602024"/>
              <a:gd name="connsiteY9" fmla="*/ 119269 h 134199"/>
              <a:gd name="connsiteX10" fmla="*/ 1391478 w 1602024"/>
              <a:gd name="connsiteY10" fmla="*/ 111318 h 13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024" h="134199">
                <a:moveTo>
                  <a:pt x="0" y="0"/>
                </a:moveTo>
                <a:lnTo>
                  <a:pt x="580445" y="7951"/>
                </a:lnTo>
                <a:cubicBezTo>
                  <a:pt x="585816" y="8091"/>
                  <a:pt x="628393" y="19999"/>
                  <a:pt x="636104" y="23854"/>
                </a:cubicBezTo>
                <a:cubicBezTo>
                  <a:pt x="659194" y="35398"/>
                  <a:pt x="657679" y="44634"/>
                  <a:pt x="683812" y="47708"/>
                </a:cubicBezTo>
                <a:cubicBezTo>
                  <a:pt x="720758" y="52055"/>
                  <a:pt x="758024" y="53009"/>
                  <a:pt x="795130" y="55659"/>
                </a:cubicBezTo>
                <a:cubicBezTo>
                  <a:pt x="873223" y="75182"/>
                  <a:pt x="777651" y="46918"/>
                  <a:pt x="858741" y="87464"/>
                </a:cubicBezTo>
                <a:cubicBezTo>
                  <a:pt x="868515" y="92351"/>
                  <a:pt x="880038" y="92414"/>
                  <a:pt x="890546" y="95416"/>
                </a:cubicBezTo>
                <a:cubicBezTo>
                  <a:pt x="898605" y="97719"/>
                  <a:pt x="906903" y="99619"/>
                  <a:pt x="914400" y="103367"/>
                </a:cubicBezTo>
                <a:cubicBezTo>
                  <a:pt x="976066" y="134199"/>
                  <a:pt x="902142" y="107230"/>
                  <a:pt x="962107" y="127221"/>
                </a:cubicBezTo>
                <a:lnTo>
                  <a:pt x="1351721" y="119269"/>
                </a:lnTo>
                <a:cubicBezTo>
                  <a:pt x="1602024" y="109642"/>
                  <a:pt x="1227152" y="111318"/>
                  <a:pt x="1391478" y="111318"/>
                </a:cubicBezTo>
              </a:path>
            </a:pathLst>
          </a:custGeom>
          <a:noFill/>
          <a:ln w="571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Freeform 116"/>
          <p:cNvSpPr/>
          <p:nvPr/>
        </p:nvSpPr>
        <p:spPr bwMode="auto">
          <a:xfrm>
            <a:off x="5992633" y="3466769"/>
            <a:ext cx="1423284" cy="318052"/>
          </a:xfrm>
          <a:custGeom>
            <a:avLst/>
            <a:gdLst>
              <a:gd name="connsiteX0" fmla="*/ 0 w 1423284"/>
              <a:gd name="connsiteY0" fmla="*/ 318052 h 318052"/>
              <a:gd name="connsiteX1" fmla="*/ 326004 w 1423284"/>
              <a:gd name="connsiteY1" fmla="*/ 310101 h 318052"/>
              <a:gd name="connsiteX2" fmla="*/ 739471 w 1423284"/>
              <a:gd name="connsiteY2" fmla="*/ 302149 h 318052"/>
              <a:gd name="connsiteX3" fmla="*/ 771277 w 1423284"/>
              <a:gd name="connsiteY3" fmla="*/ 294198 h 318052"/>
              <a:gd name="connsiteX4" fmla="*/ 811033 w 1423284"/>
              <a:gd name="connsiteY4" fmla="*/ 286247 h 318052"/>
              <a:gd name="connsiteX5" fmla="*/ 898497 w 1423284"/>
              <a:gd name="connsiteY5" fmla="*/ 262393 h 318052"/>
              <a:gd name="connsiteX6" fmla="*/ 922351 w 1423284"/>
              <a:gd name="connsiteY6" fmla="*/ 246490 h 318052"/>
              <a:gd name="connsiteX7" fmla="*/ 938254 w 1423284"/>
              <a:gd name="connsiteY7" fmla="*/ 198782 h 318052"/>
              <a:gd name="connsiteX8" fmla="*/ 946205 w 1423284"/>
              <a:gd name="connsiteY8" fmla="*/ 174928 h 318052"/>
              <a:gd name="connsiteX9" fmla="*/ 954157 w 1423284"/>
              <a:gd name="connsiteY9" fmla="*/ 151074 h 318052"/>
              <a:gd name="connsiteX10" fmla="*/ 962108 w 1423284"/>
              <a:gd name="connsiteY10" fmla="*/ 119269 h 318052"/>
              <a:gd name="connsiteX11" fmla="*/ 993913 w 1423284"/>
              <a:gd name="connsiteY11" fmla="*/ 111318 h 318052"/>
              <a:gd name="connsiteX12" fmla="*/ 1017767 w 1423284"/>
              <a:gd name="connsiteY12" fmla="*/ 95415 h 318052"/>
              <a:gd name="connsiteX13" fmla="*/ 1033670 w 1423284"/>
              <a:gd name="connsiteY13" fmla="*/ 71561 h 318052"/>
              <a:gd name="connsiteX14" fmla="*/ 1065475 w 1423284"/>
              <a:gd name="connsiteY14" fmla="*/ 63610 h 318052"/>
              <a:gd name="connsiteX15" fmla="*/ 1097280 w 1423284"/>
              <a:gd name="connsiteY15" fmla="*/ 23854 h 318052"/>
              <a:gd name="connsiteX16" fmla="*/ 1144988 w 1423284"/>
              <a:gd name="connsiteY16" fmla="*/ 0 h 318052"/>
              <a:gd name="connsiteX17" fmla="*/ 1248355 w 1423284"/>
              <a:gd name="connsiteY17" fmla="*/ 7951 h 318052"/>
              <a:gd name="connsiteX18" fmla="*/ 1296063 w 1423284"/>
              <a:gd name="connsiteY18" fmla="*/ 23854 h 318052"/>
              <a:gd name="connsiteX19" fmla="*/ 1319917 w 1423284"/>
              <a:gd name="connsiteY19" fmla="*/ 15902 h 318052"/>
              <a:gd name="connsiteX20" fmla="*/ 1391478 w 1423284"/>
              <a:gd name="connsiteY20" fmla="*/ 31805 h 318052"/>
              <a:gd name="connsiteX21" fmla="*/ 1423284 w 1423284"/>
              <a:gd name="connsiteY21" fmla="*/ 31805 h 3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3284" h="318052">
                <a:moveTo>
                  <a:pt x="0" y="318052"/>
                </a:moveTo>
                <a:lnTo>
                  <a:pt x="326004" y="310101"/>
                </a:lnTo>
                <a:lnTo>
                  <a:pt x="739471" y="302149"/>
                </a:lnTo>
                <a:cubicBezTo>
                  <a:pt x="750392" y="301759"/>
                  <a:pt x="760609" y="296569"/>
                  <a:pt x="771277" y="294198"/>
                </a:cubicBezTo>
                <a:cubicBezTo>
                  <a:pt x="784470" y="291266"/>
                  <a:pt x="797865" y="289286"/>
                  <a:pt x="811033" y="286247"/>
                </a:cubicBezTo>
                <a:cubicBezTo>
                  <a:pt x="869321" y="272796"/>
                  <a:pt x="859068" y="275536"/>
                  <a:pt x="898497" y="262393"/>
                </a:cubicBezTo>
                <a:cubicBezTo>
                  <a:pt x="906448" y="257092"/>
                  <a:pt x="917286" y="254594"/>
                  <a:pt x="922351" y="246490"/>
                </a:cubicBezTo>
                <a:cubicBezTo>
                  <a:pt x="931235" y="232275"/>
                  <a:pt x="932953" y="214685"/>
                  <a:pt x="938254" y="198782"/>
                </a:cubicBezTo>
                <a:lnTo>
                  <a:pt x="946205" y="174928"/>
                </a:lnTo>
                <a:cubicBezTo>
                  <a:pt x="948856" y="166977"/>
                  <a:pt x="952124" y="159205"/>
                  <a:pt x="954157" y="151074"/>
                </a:cubicBezTo>
                <a:cubicBezTo>
                  <a:pt x="956807" y="140472"/>
                  <a:pt x="954381" y="126996"/>
                  <a:pt x="962108" y="119269"/>
                </a:cubicBezTo>
                <a:cubicBezTo>
                  <a:pt x="969835" y="111542"/>
                  <a:pt x="983311" y="113968"/>
                  <a:pt x="993913" y="111318"/>
                </a:cubicBezTo>
                <a:cubicBezTo>
                  <a:pt x="1001864" y="106017"/>
                  <a:pt x="1011010" y="102172"/>
                  <a:pt x="1017767" y="95415"/>
                </a:cubicBezTo>
                <a:cubicBezTo>
                  <a:pt x="1024524" y="88658"/>
                  <a:pt x="1025719" y="76862"/>
                  <a:pt x="1033670" y="71561"/>
                </a:cubicBezTo>
                <a:cubicBezTo>
                  <a:pt x="1042763" y="65499"/>
                  <a:pt x="1054873" y="66260"/>
                  <a:pt x="1065475" y="63610"/>
                </a:cubicBezTo>
                <a:cubicBezTo>
                  <a:pt x="1133834" y="18039"/>
                  <a:pt x="1053390" y="78718"/>
                  <a:pt x="1097280" y="23854"/>
                </a:cubicBezTo>
                <a:cubicBezTo>
                  <a:pt x="1108491" y="9841"/>
                  <a:pt x="1129273" y="5238"/>
                  <a:pt x="1144988" y="0"/>
                </a:cubicBezTo>
                <a:cubicBezTo>
                  <a:pt x="1179444" y="2650"/>
                  <a:pt x="1214220" y="2561"/>
                  <a:pt x="1248355" y="7951"/>
                </a:cubicBezTo>
                <a:cubicBezTo>
                  <a:pt x="1264913" y="10565"/>
                  <a:pt x="1296063" y="23854"/>
                  <a:pt x="1296063" y="23854"/>
                </a:cubicBezTo>
                <a:cubicBezTo>
                  <a:pt x="1304014" y="21203"/>
                  <a:pt x="1311535" y="15902"/>
                  <a:pt x="1319917" y="15902"/>
                </a:cubicBezTo>
                <a:cubicBezTo>
                  <a:pt x="1410983" y="15902"/>
                  <a:pt x="1334086" y="23607"/>
                  <a:pt x="1391478" y="31805"/>
                </a:cubicBezTo>
                <a:cubicBezTo>
                  <a:pt x="1401973" y="33304"/>
                  <a:pt x="1412682" y="31805"/>
                  <a:pt x="1423284" y="31805"/>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8" name="Freeform 117"/>
          <p:cNvSpPr/>
          <p:nvPr/>
        </p:nvSpPr>
        <p:spPr bwMode="auto">
          <a:xfrm>
            <a:off x="6005912" y="3753016"/>
            <a:ext cx="1545177" cy="850789"/>
          </a:xfrm>
          <a:custGeom>
            <a:avLst/>
            <a:gdLst>
              <a:gd name="connsiteX0" fmla="*/ 10575 w 1545177"/>
              <a:gd name="connsiteY0" fmla="*/ 0 h 850789"/>
              <a:gd name="connsiteX1" fmla="*/ 551264 w 1545177"/>
              <a:gd name="connsiteY1" fmla="*/ 15902 h 850789"/>
              <a:gd name="connsiteX2" fmla="*/ 646679 w 1545177"/>
              <a:gd name="connsiteY2" fmla="*/ 31805 h 850789"/>
              <a:gd name="connsiteX3" fmla="*/ 694387 w 1545177"/>
              <a:gd name="connsiteY3" fmla="*/ 47707 h 850789"/>
              <a:gd name="connsiteX4" fmla="*/ 718241 w 1545177"/>
              <a:gd name="connsiteY4" fmla="*/ 55659 h 850789"/>
              <a:gd name="connsiteX5" fmla="*/ 734144 w 1545177"/>
              <a:gd name="connsiteY5" fmla="*/ 111318 h 850789"/>
              <a:gd name="connsiteX6" fmla="*/ 781851 w 1545177"/>
              <a:gd name="connsiteY6" fmla="*/ 143123 h 850789"/>
              <a:gd name="connsiteX7" fmla="*/ 805705 w 1545177"/>
              <a:gd name="connsiteY7" fmla="*/ 190831 h 850789"/>
              <a:gd name="connsiteX8" fmla="*/ 821608 w 1545177"/>
              <a:gd name="connsiteY8" fmla="*/ 214685 h 850789"/>
              <a:gd name="connsiteX9" fmla="*/ 837511 w 1545177"/>
              <a:gd name="connsiteY9" fmla="*/ 262393 h 850789"/>
              <a:gd name="connsiteX10" fmla="*/ 853413 w 1545177"/>
              <a:gd name="connsiteY10" fmla="*/ 373711 h 850789"/>
              <a:gd name="connsiteX11" fmla="*/ 869316 w 1545177"/>
              <a:gd name="connsiteY11" fmla="*/ 405516 h 850789"/>
              <a:gd name="connsiteX12" fmla="*/ 901121 w 1545177"/>
              <a:gd name="connsiteY12" fmla="*/ 453224 h 850789"/>
              <a:gd name="connsiteX13" fmla="*/ 917024 w 1545177"/>
              <a:gd name="connsiteY13" fmla="*/ 532737 h 850789"/>
              <a:gd name="connsiteX14" fmla="*/ 924975 w 1545177"/>
              <a:gd name="connsiteY14" fmla="*/ 556591 h 850789"/>
              <a:gd name="connsiteX15" fmla="*/ 932926 w 1545177"/>
              <a:gd name="connsiteY15" fmla="*/ 620201 h 850789"/>
              <a:gd name="connsiteX16" fmla="*/ 948829 w 1545177"/>
              <a:gd name="connsiteY16" fmla="*/ 644055 h 850789"/>
              <a:gd name="connsiteX17" fmla="*/ 972683 w 1545177"/>
              <a:gd name="connsiteY17" fmla="*/ 691763 h 850789"/>
              <a:gd name="connsiteX18" fmla="*/ 988585 w 1545177"/>
              <a:gd name="connsiteY18" fmla="*/ 739471 h 850789"/>
              <a:gd name="connsiteX19" fmla="*/ 996537 w 1545177"/>
              <a:gd name="connsiteY19" fmla="*/ 795130 h 850789"/>
              <a:gd name="connsiteX20" fmla="*/ 1020391 w 1545177"/>
              <a:gd name="connsiteY20" fmla="*/ 803081 h 850789"/>
              <a:gd name="connsiteX21" fmla="*/ 1044245 w 1545177"/>
              <a:gd name="connsiteY21" fmla="*/ 818984 h 850789"/>
              <a:gd name="connsiteX22" fmla="*/ 1115806 w 1545177"/>
              <a:gd name="connsiteY22" fmla="*/ 834887 h 850789"/>
              <a:gd name="connsiteX23" fmla="*/ 1298686 w 1545177"/>
              <a:gd name="connsiteY23" fmla="*/ 850789 h 850789"/>
              <a:gd name="connsiteX24" fmla="*/ 1489518 w 1545177"/>
              <a:gd name="connsiteY24" fmla="*/ 842838 h 850789"/>
              <a:gd name="connsiteX25" fmla="*/ 1513371 w 1545177"/>
              <a:gd name="connsiteY25" fmla="*/ 834887 h 850789"/>
              <a:gd name="connsiteX26" fmla="*/ 1529274 w 1545177"/>
              <a:gd name="connsiteY26" fmla="*/ 811033 h 850789"/>
              <a:gd name="connsiteX27" fmla="*/ 1545177 w 1545177"/>
              <a:gd name="connsiteY27" fmla="*/ 795130 h 8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5177" h="850789">
                <a:moveTo>
                  <a:pt x="10575" y="0"/>
                </a:moveTo>
                <a:cubicBezTo>
                  <a:pt x="217066" y="41297"/>
                  <a:pt x="0" y="373"/>
                  <a:pt x="551264" y="15902"/>
                </a:cubicBezTo>
                <a:cubicBezTo>
                  <a:pt x="580297" y="16720"/>
                  <a:pt x="617372" y="23013"/>
                  <a:pt x="646679" y="31805"/>
                </a:cubicBezTo>
                <a:cubicBezTo>
                  <a:pt x="662735" y="36622"/>
                  <a:pt x="678484" y="42406"/>
                  <a:pt x="694387" y="47707"/>
                </a:cubicBezTo>
                <a:lnTo>
                  <a:pt x="718241" y="55659"/>
                </a:lnTo>
                <a:cubicBezTo>
                  <a:pt x="718311" y="55937"/>
                  <a:pt x="730340" y="107514"/>
                  <a:pt x="734144" y="111318"/>
                </a:cubicBezTo>
                <a:cubicBezTo>
                  <a:pt x="747658" y="124832"/>
                  <a:pt x="781851" y="143123"/>
                  <a:pt x="781851" y="143123"/>
                </a:cubicBezTo>
                <a:cubicBezTo>
                  <a:pt x="827427" y="211486"/>
                  <a:pt x="772785" y="124991"/>
                  <a:pt x="805705" y="190831"/>
                </a:cubicBezTo>
                <a:cubicBezTo>
                  <a:pt x="809979" y="199378"/>
                  <a:pt x="816307" y="206734"/>
                  <a:pt x="821608" y="214685"/>
                </a:cubicBezTo>
                <a:cubicBezTo>
                  <a:pt x="826909" y="230588"/>
                  <a:pt x="835843" y="245713"/>
                  <a:pt x="837511" y="262393"/>
                </a:cubicBezTo>
                <a:cubicBezTo>
                  <a:pt x="840162" y="288907"/>
                  <a:pt x="841622" y="342269"/>
                  <a:pt x="853413" y="373711"/>
                </a:cubicBezTo>
                <a:cubicBezTo>
                  <a:pt x="857575" y="384809"/>
                  <a:pt x="863218" y="395352"/>
                  <a:pt x="869316" y="405516"/>
                </a:cubicBezTo>
                <a:cubicBezTo>
                  <a:pt x="879149" y="421905"/>
                  <a:pt x="901121" y="453224"/>
                  <a:pt x="901121" y="453224"/>
                </a:cubicBezTo>
                <a:cubicBezTo>
                  <a:pt x="919084" y="507116"/>
                  <a:pt x="898750" y="441371"/>
                  <a:pt x="917024" y="532737"/>
                </a:cubicBezTo>
                <a:cubicBezTo>
                  <a:pt x="918668" y="540956"/>
                  <a:pt x="922325" y="548640"/>
                  <a:pt x="924975" y="556591"/>
                </a:cubicBezTo>
                <a:cubicBezTo>
                  <a:pt x="927625" y="577794"/>
                  <a:pt x="927304" y="599586"/>
                  <a:pt x="932926" y="620201"/>
                </a:cubicBezTo>
                <a:cubicBezTo>
                  <a:pt x="935440" y="629421"/>
                  <a:pt x="944555" y="635508"/>
                  <a:pt x="948829" y="644055"/>
                </a:cubicBezTo>
                <a:cubicBezTo>
                  <a:pt x="981749" y="709895"/>
                  <a:pt x="927107" y="623400"/>
                  <a:pt x="972683" y="691763"/>
                </a:cubicBezTo>
                <a:cubicBezTo>
                  <a:pt x="977984" y="707666"/>
                  <a:pt x="986214" y="722877"/>
                  <a:pt x="988585" y="739471"/>
                </a:cubicBezTo>
                <a:cubicBezTo>
                  <a:pt x="991236" y="758024"/>
                  <a:pt x="988155" y="778367"/>
                  <a:pt x="996537" y="795130"/>
                </a:cubicBezTo>
                <a:cubicBezTo>
                  <a:pt x="1000285" y="802627"/>
                  <a:pt x="1012440" y="800431"/>
                  <a:pt x="1020391" y="803081"/>
                </a:cubicBezTo>
                <a:cubicBezTo>
                  <a:pt x="1028342" y="808382"/>
                  <a:pt x="1035698" y="814710"/>
                  <a:pt x="1044245" y="818984"/>
                </a:cubicBezTo>
                <a:cubicBezTo>
                  <a:pt x="1063182" y="828453"/>
                  <a:pt x="1098708" y="832444"/>
                  <a:pt x="1115806" y="834887"/>
                </a:cubicBezTo>
                <a:cubicBezTo>
                  <a:pt x="1194769" y="846168"/>
                  <a:pt x="1203192" y="844423"/>
                  <a:pt x="1298686" y="850789"/>
                </a:cubicBezTo>
                <a:cubicBezTo>
                  <a:pt x="1362297" y="848139"/>
                  <a:pt x="1426026" y="847541"/>
                  <a:pt x="1489518" y="842838"/>
                </a:cubicBezTo>
                <a:cubicBezTo>
                  <a:pt x="1497876" y="842219"/>
                  <a:pt x="1506826" y="840123"/>
                  <a:pt x="1513371" y="834887"/>
                </a:cubicBezTo>
                <a:cubicBezTo>
                  <a:pt x="1520833" y="828917"/>
                  <a:pt x="1523304" y="818495"/>
                  <a:pt x="1529274" y="811033"/>
                </a:cubicBezTo>
                <a:cubicBezTo>
                  <a:pt x="1533957" y="805179"/>
                  <a:pt x="1539876" y="800431"/>
                  <a:pt x="1545177" y="795130"/>
                </a:cubicBezTo>
              </a:path>
            </a:pathLst>
          </a:custGeom>
          <a:noFill/>
          <a:ln w="571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51" name="Content Placeholder 35" descr="forces.png"/>
          <p:cNvPicPr>
            <a:picLocks noGrp="1" noChangeAspect="1"/>
          </p:cNvPicPr>
          <p:nvPr>
            <p:ph sz="half" idx="2"/>
          </p:nvPr>
        </p:nvPicPr>
        <p:blipFill>
          <a:blip r:embed="rId4"/>
          <a:srcRect l="92428" t="38418" b="35005"/>
          <a:stretch>
            <a:fillRect/>
          </a:stretch>
        </p:blipFill>
        <p:spPr>
          <a:xfrm>
            <a:off x="7315200" y="2699556"/>
            <a:ext cx="990600" cy="2329644"/>
          </a:xfrm>
        </p:spPr>
      </p:pic>
      <p:grpSp>
        <p:nvGrpSpPr>
          <p:cNvPr id="54" name="Group 50"/>
          <p:cNvGrpSpPr/>
          <p:nvPr/>
        </p:nvGrpSpPr>
        <p:grpSpPr>
          <a:xfrm>
            <a:off x="5105400" y="1295400"/>
            <a:ext cx="3810000" cy="1447800"/>
            <a:chOff x="1295400" y="990600"/>
            <a:chExt cx="3810000" cy="1447800"/>
          </a:xfrm>
        </p:grpSpPr>
        <p:cxnSp>
          <p:nvCxnSpPr>
            <p:cNvPr id="55" name="Straight Arrow Connector 54"/>
            <p:cNvCxnSpPr>
              <a:stCxn id="56" idx="2"/>
            </p:cNvCxnSpPr>
            <p:nvPr/>
          </p:nvCxnSpPr>
          <p:spPr bwMode="auto">
            <a:xfrm rot="16200000" flipH="1">
              <a:off x="2664827" y="1826627"/>
              <a:ext cx="1109246" cy="11430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sp>
          <p:nvSpPr>
            <p:cNvPr id="56" name="TextBox 55"/>
            <p:cNvSpPr txBox="1"/>
            <p:nvPr/>
          </p:nvSpPr>
          <p:spPr>
            <a:xfrm>
              <a:off x="2209800" y="990600"/>
              <a:ext cx="1905000" cy="338554"/>
            </a:xfrm>
            <a:prstGeom prst="rect">
              <a:avLst/>
            </a:prstGeom>
            <a:noFill/>
          </p:spPr>
          <p:txBody>
            <a:bodyPr wrap="square" rtlCol="0">
              <a:spAutoFit/>
            </a:bodyPr>
            <a:lstStyle/>
            <a:p>
              <a:pPr algn="ctr"/>
              <a:r>
                <a:rPr lang="en-US" sz="1600" dirty="0" smtClean="0">
                  <a:solidFill>
                    <a:schemeClr val="accent2"/>
                  </a:solidFill>
                </a:rPr>
                <a:t>Hand is Lifted</a:t>
              </a:r>
              <a:endParaRPr lang="en-US" sz="1600" dirty="0">
                <a:solidFill>
                  <a:schemeClr val="accent2"/>
                </a:solidFill>
              </a:endParaRPr>
            </a:p>
          </p:txBody>
        </p:sp>
        <p:cxnSp>
          <p:nvCxnSpPr>
            <p:cNvPr id="57" name="Straight Arrow Connector 56"/>
            <p:cNvCxnSpPr>
              <a:stCxn id="58" idx="2"/>
            </p:cNvCxnSpPr>
            <p:nvPr/>
          </p:nvCxnSpPr>
          <p:spPr bwMode="auto">
            <a:xfrm rot="5400000">
              <a:off x="3560177" y="1807577"/>
              <a:ext cx="652046" cy="609600"/>
            </a:xfrm>
            <a:prstGeom prst="straightConnector1">
              <a:avLst/>
            </a:prstGeom>
            <a:solidFill>
              <a:schemeClr val="accent1"/>
            </a:solidFill>
            <a:ln w="28575" cap="flat" cmpd="sng" algn="ctr">
              <a:solidFill>
                <a:srgbClr val="7030A0"/>
              </a:solidFill>
              <a:prstDash val="solid"/>
              <a:round/>
              <a:headEnd type="none" w="med" len="med"/>
              <a:tailEnd type="arrow"/>
            </a:ln>
            <a:effectLst/>
          </p:spPr>
        </p:cxnSp>
        <p:sp>
          <p:nvSpPr>
            <p:cNvPr id="58" name="TextBox 57"/>
            <p:cNvSpPr txBox="1"/>
            <p:nvPr/>
          </p:nvSpPr>
          <p:spPr>
            <a:xfrm>
              <a:off x="3276600" y="1447800"/>
              <a:ext cx="1828800" cy="338554"/>
            </a:xfrm>
            <a:prstGeom prst="rect">
              <a:avLst/>
            </a:prstGeom>
            <a:noFill/>
          </p:spPr>
          <p:txBody>
            <a:bodyPr wrap="square" rtlCol="0">
              <a:spAutoFit/>
            </a:bodyPr>
            <a:lstStyle/>
            <a:p>
              <a:pPr algn="ctr"/>
              <a:r>
                <a:rPr lang="en-US" sz="1600" dirty="0" smtClean="0">
                  <a:solidFill>
                    <a:srgbClr val="7030A0"/>
                  </a:solidFill>
                </a:rPr>
                <a:t>Stable 3-Hold</a:t>
              </a:r>
              <a:endParaRPr lang="en-US" sz="1600" dirty="0">
                <a:solidFill>
                  <a:srgbClr val="7030A0"/>
                </a:solidFill>
              </a:endParaRPr>
            </a:p>
          </p:txBody>
        </p:sp>
        <p:cxnSp>
          <p:nvCxnSpPr>
            <p:cNvPr id="59" name="Straight Arrow Connector 58"/>
            <p:cNvCxnSpPr>
              <a:stCxn id="60" idx="2"/>
            </p:cNvCxnSpPr>
            <p:nvPr/>
          </p:nvCxnSpPr>
          <p:spPr bwMode="auto">
            <a:xfrm rot="16200000" flipH="1">
              <a:off x="2112377" y="1883777"/>
              <a:ext cx="652046" cy="457200"/>
            </a:xfrm>
            <a:prstGeom prst="straightConnector1">
              <a:avLst/>
            </a:prstGeom>
            <a:solidFill>
              <a:schemeClr val="accent1"/>
            </a:solidFill>
            <a:ln w="28575" cap="flat" cmpd="sng" algn="ctr">
              <a:solidFill>
                <a:srgbClr val="7E0000"/>
              </a:solidFill>
              <a:prstDash val="solid"/>
              <a:round/>
              <a:headEnd type="none" w="med" len="med"/>
              <a:tailEnd type="arrow"/>
            </a:ln>
            <a:effectLst/>
          </p:spPr>
        </p:cxnSp>
        <p:sp>
          <p:nvSpPr>
            <p:cNvPr id="60" name="TextBox 59"/>
            <p:cNvSpPr txBox="1"/>
            <p:nvPr/>
          </p:nvSpPr>
          <p:spPr>
            <a:xfrm>
              <a:off x="1295400" y="1447800"/>
              <a:ext cx="1828800" cy="338554"/>
            </a:xfrm>
            <a:prstGeom prst="rect">
              <a:avLst/>
            </a:prstGeom>
            <a:noFill/>
          </p:spPr>
          <p:txBody>
            <a:bodyPr wrap="square" rtlCol="0">
              <a:spAutoFit/>
            </a:bodyPr>
            <a:lstStyle/>
            <a:p>
              <a:pPr algn="ctr"/>
              <a:r>
                <a:rPr lang="en-US" sz="1600" dirty="0" smtClean="0">
                  <a:solidFill>
                    <a:srgbClr val="7E0000"/>
                  </a:solidFill>
                </a:rPr>
                <a:t>Stable 4-Hold</a:t>
              </a:r>
              <a:endParaRPr lang="en-US" sz="1600" dirty="0">
                <a:solidFill>
                  <a:srgbClr val="7E000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Distribution of Forces</a:t>
            </a:r>
          </a:p>
        </p:txBody>
      </p:sp>
      <p:sp>
        <p:nvSpPr>
          <p:cNvPr id="7" name="Slide Number Placeholder 6"/>
          <p:cNvSpPr>
            <a:spLocks noGrp="1"/>
          </p:cNvSpPr>
          <p:nvPr>
            <p:ph type="sldNum" sz="quarter" idx="10"/>
          </p:nvPr>
        </p:nvSpPr>
        <p:spPr/>
        <p:txBody>
          <a:bodyPr/>
          <a:lstStyle/>
          <a:p>
            <a:pPr>
              <a:defRPr/>
            </a:pPr>
            <a:fld id="{5DD10636-22F1-49AC-A190-5795CE09F51C}" type="slidenum">
              <a:rPr lang="en-US" smtClean="0"/>
              <a:pPr>
                <a:defRPr/>
              </a:pPr>
              <a:t>16</a:t>
            </a:fld>
            <a:endParaRPr lang="en-US"/>
          </a:p>
        </p:txBody>
      </p:sp>
      <p:sp>
        <p:nvSpPr>
          <p:cNvPr id="16" name="TextBox 15"/>
          <p:cNvSpPr txBox="1"/>
          <p:nvPr/>
        </p:nvSpPr>
        <p:spPr>
          <a:xfrm>
            <a:off x="6477000" y="5879068"/>
            <a:ext cx="2012730" cy="369332"/>
          </a:xfrm>
          <a:prstGeom prst="rect">
            <a:avLst/>
          </a:prstGeom>
          <a:noFill/>
        </p:spPr>
        <p:txBody>
          <a:bodyPr wrap="none" rtlCol="0">
            <a:spAutoFit/>
          </a:bodyPr>
          <a:lstStyle/>
          <a:p>
            <a:r>
              <a:rPr lang="en-US" sz="1800" dirty="0" smtClean="0">
                <a:latin typeface="Arial Black" pitchFamily="34" charset="0"/>
              </a:rPr>
              <a:t>RF Release [5]</a:t>
            </a:r>
            <a:endParaRPr lang="en-US" sz="1800" dirty="0">
              <a:latin typeface="Arial Black" pitchFamily="34" charset="0"/>
            </a:endParaRPr>
          </a:p>
        </p:txBody>
      </p:sp>
      <p:sp>
        <p:nvSpPr>
          <p:cNvPr id="38" name="TextBox 37"/>
          <p:cNvSpPr txBox="1"/>
          <p:nvPr/>
        </p:nvSpPr>
        <p:spPr>
          <a:xfrm>
            <a:off x="1143000" y="5867400"/>
            <a:ext cx="2051203" cy="369332"/>
          </a:xfrm>
          <a:prstGeom prst="rect">
            <a:avLst/>
          </a:prstGeom>
          <a:noFill/>
        </p:spPr>
        <p:txBody>
          <a:bodyPr wrap="none" rtlCol="0">
            <a:spAutoFit/>
          </a:bodyPr>
          <a:lstStyle/>
          <a:p>
            <a:r>
              <a:rPr lang="en-US" sz="1800" dirty="0" smtClean="0">
                <a:latin typeface="Arial Black" pitchFamily="34" charset="0"/>
              </a:rPr>
              <a:t>RH Release [1]</a:t>
            </a:r>
            <a:endParaRPr lang="en-US" sz="1800" dirty="0">
              <a:latin typeface="Arial Black" pitchFamily="34" charset="0"/>
            </a:endParaRPr>
          </a:p>
        </p:txBody>
      </p:sp>
      <p:pic>
        <p:nvPicPr>
          <p:cNvPr id="36" name="Content Placeholder 35" descr="forces.png"/>
          <p:cNvPicPr>
            <a:picLocks noGrp="1" noChangeAspect="1"/>
          </p:cNvPicPr>
          <p:nvPr>
            <p:ph sz="half" idx="2"/>
          </p:nvPr>
        </p:nvPicPr>
        <p:blipFill>
          <a:blip r:embed="rId3"/>
          <a:srcRect l="12295" t="13169"/>
          <a:stretch>
            <a:fillRect/>
          </a:stretch>
        </p:blipFill>
        <p:spPr>
          <a:xfrm>
            <a:off x="1219200" y="1219200"/>
            <a:ext cx="7506028" cy="4979023"/>
          </a:xfrm>
        </p:spPr>
      </p:pic>
      <p:cxnSp>
        <p:nvCxnSpPr>
          <p:cNvPr id="42" name="Straight Connector 41"/>
          <p:cNvCxnSpPr/>
          <p:nvPr/>
        </p:nvCxnSpPr>
        <p:spPr bwMode="auto">
          <a:xfrm rot="5400000">
            <a:off x="1219994" y="3352800"/>
            <a:ext cx="4876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3429794" y="3352006"/>
            <a:ext cx="4876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5" name="TextBox 14"/>
          <p:cNvSpPr txBox="1"/>
          <p:nvPr/>
        </p:nvSpPr>
        <p:spPr>
          <a:xfrm>
            <a:off x="152400" y="1524000"/>
            <a:ext cx="1295400" cy="369332"/>
          </a:xfrm>
          <a:prstGeom prst="rect">
            <a:avLst/>
          </a:prstGeom>
          <a:noFill/>
        </p:spPr>
        <p:txBody>
          <a:bodyPr wrap="square" rtlCol="0">
            <a:spAutoFit/>
          </a:bodyPr>
          <a:lstStyle/>
          <a:p>
            <a:r>
              <a:rPr lang="en-US" sz="1800" b="1" dirty="0" smtClean="0"/>
              <a:t>Vertical</a:t>
            </a:r>
            <a:endParaRPr lang="en-US" sz="1800" b="1" dirty="0"/>
          </a:p>
        </p:txBody>
      </p:sp>
      <p:sp>
        <p:nvSpPr>
          <p:cNvPr id="17" name="TextBox 16"/>
          <p:cNvSpPr txBox="1"/>
          <p:nvPr/>
        </p:nvSpPr>
        <p:spPr>
          <a:xfrm>
            <a:off x="228600" y="3200400"/>
            <a:ext cx="1295400" cy="369332"/>
          </a:xfrm>
          <a:prstGeom prst="rect">
            <a:avLst/>
          </a:prstGeom>
          <a:noFill/>
        </p:spPr>
        <p:txBody>
          <a:bodyPr wrap="square" rtlCol="0">
            <a:spAutoFit/>
          </a:bodyPr>
          <a:lstStyle/>
          <a:p>
            <a:r>
              <a:rPr lang="en-US" sz="1800" b="1" dirty="0" smtClean="0"/>
              <a:t>Lateral</a:t>
            </a:r>
            <a:endParaRPr lang="en-US" sz="1800" b="1" dirty="0"/>
          </a:p>
        </p:txBody>
      </p:sp>
      <p:sp>
        <p:nvSpPr>
          <p:cNvPr id="18" name="TextBox 17"/>
          <p:cNvSpPr txBox="1"/>
          <p:nvPr/>
        </p:nvSpPr>
        <p:spPr>
          <a:xfrm>
            <a:off x="-76200" y="4800600"/>
            <a:ext cx="1600200" cy="369332"/>
          </a:xfrm>
          <a:prstGeom prst="rect">
            <a:avLst/>
          </a:prstGeom>
          <a:noFill/>
        </p:spPr>
        <p:txBody>
          <a:bodyPr wrap="square" rtlCol="0">
            <a:spAutoFit/>
          </a:bodyPr>
          <a:lstStyle/>
          <a:p>
            <a:r>
              <a:rPr lang="en-US" sz="1800" b="1" dirty="0" smtClean="0"/>
              <a:t>Normal (A.P.)</a:t>
            </a:r>
            <a:endParaRPr lang="en-US" sz="1800" b="1" dirty="0"/>
          </a:p>
        </p:txBody>
      </p:sp>
      <p:cxnSp>
        <p:nvCxnSpPr>
          <p:cNvPr id="20" name="Straight Connector 19"/>
          <p:cNvCxnSpPr/>
          <p:nvPr/>
        </p:nvCxnSpPr>
        <p:spPr bwMode="auto">
          <a:xfrm>
            <a:off x="1752600" y="1295400"/>
            <a:ext cx="1371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1" name="Straight Connector 20"/>
          <p:cNvCxnSpPr/>
          <p:nvPr/>
        </p:nvCxnSpPr>
        <p:spPr bwMode="auto">
          <a:xfrm>
            <a:off x="4114800" y="1447800"/>
            <a:ext cx="12954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2" name="Straight Connector 21"/>
          <p:cNvCxnSpPr/>
          <p:nvPr/>
        </p:nvCxnSpPr>
        <p:spPr bwMode="auto">
          <a:xfrm>
            <a:off x="6477000" y="13716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3" name="Straight Connector 22"/>
          <p:cNvCxnSpPr/>
          <p:nvPr/>
        </p:nvCxnSpPr>
        <p:spPr bwMode="auto">
          <a:xfrm>
            <a:off x="1676400" y="30464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4" name="Straight Connector 23"/>
          <p:cNvCxnSpPr/>
          <p:nvPr/>
        </p:nvCxnSpPr>
        <p:spPr bwMode="auto">
          <a:xfrm>
            <a:off x="1676400" y="4113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5" name="Straight Connector 24"/>
          <p:cNvCxnSpPr/>
          <p:nvPr/>
        </p:nvCxnSpPr>
        <p:spPr bwMode="auto">
          <a:xfrm>
            <a:off x="4114800" y="3046412"/>
            <a:ext cx="12954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6" name="Straight Connector 25"/>
          <p:cNvCxnSpPr/>
          <p:nvPr/>
        </p:nvCxnSpPr>
        <p:spPr bwMode="auto">
          <a:xfrm>
            <a:off x="4114800" y="3886200"/>
            <a:ext cx="12954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7" name="Straight Connector 26"/>
          <p:cNvCxnSpPr/>
          <p:nvPr/>
        </p:nvCxnSpPr>
        <p:spPr bwMode="auto">
          <a:xfrm>
            <a:off x="1676400" y="4494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8" name="Straight Connector 27"/>
          <p:cNvCxnSpPr/>
          <p:nvPr/>
        </p:nvCxnSpPr>
        <p:spPr bwMode="auto">
          <a:xfrm>
            <a:off x="1752600" y="56388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29" name="Straight Connector 28"/>
          <p:cNvCxnSpPr/>
          <p:nvPr/>
        </p:nvCxnSpPr>
        <p:spPr bwMode="auto">
          <a:xfrm>
            <a:off x="4267200" y="4570412"/>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30" name="Straight Connector 29"/>
          <p:cNvCxnSpPr/>
          <p:nvPr/>
        </p:nvCxnSpPr>
        <p:spPr bwMode="auto">
          <a:xfrm>
            <a:off x="4267200" y="5486400"/>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31" name="Straight Connector 30"/>
          <p:cNvCxnSpPr/>
          <p:nvPr/>
        </p:nvCxnSpPr>
        <p:spPr bwMode="auto">
          <a:xfrm>
            <a:off x="6400800" y="2970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32" name="Straight Connector 31"/>
          <p:cNvCxnSpPr/>
          <p:nvPr/>
        </p:nvCxnSpPr>
        <p:spPr bwMode="auto">
          <a:xfrm>
            <a:off x="6400800" y="38100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33" name="Straight Connector 32"/>
          <p:cNvCxnSpPr/>
          <p:nvPr/>
        </p:nvCxnSpPr>
        <p:spPr bwMode="auto">
          <a:xfrm>
            <a:off x="6324600" y="44180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cxnSp>
        <p:nvCxnSpPr>
          <p:cNvPr id="34" name="Straight Connector 33"/>
          <p:cNvCxnSpPr/>
          <p:nvPr/>
        </p:nvCxnSpPr>
        <p:spPr bwMode="auto">
          <a:xfrm>
            <a:off x="6324600" y="5637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5" name="TextBox 34"/>
          <p:cNvSpPr txBox="1"/>
          <p:nvPr/>
        </p:nvSpPr>
        <p:spPr>
          <a:xfrm>
            <a:off x="2286000" y="948154"/>
            <a:ext cx="914400" cy="338554"/>
          </a:xfrm>
          <a:prstGeom prst="rect">
            <a:avLst/>
          </a:prstGeom>
          <a:solidFill>
            <a:srgbClr val="FFFFFF">
              <a:alpha val="50196"/>
            </a:srgbClr>
          </a:solidFill>
          <a:ln>
            <a:noFill/>
            <a:prstDash val="sysDot"/>
          </a:ln>
        </p:spPr>
        <p:txBody>
          <a:bodyPr wrap="square" rtlCol="0">
            <a:spAutoFit/>
          </a:bodyPr>
          <a:lstStyle/>
          <a:p>
            <a:pPr algn="ctr"/>
            <a:r>
              <a:rPr lang="en-US" sz="1600" b="1" dirty="0" smtClean="0"/>
              <a:t>~330N</a:t>
            </a:r>
            <a:endParaRPr lang="en-US" sz="1600" b="1" dirty="0"/>
          </a:p>
        </p:txBody>
      </p:sp>
      <p:sp>
        <p:nvSpPr>
          <p:cNvPr id="37" name="TextBox 36"/>
          <p:cNvSpPr txBox="1"/>
          <p:nvPr/>
        </p:nvSpPr>
        <p:spPr>
          <a:xfrm>
            <a:off x="4495800" y="1109246"/>
            <a:ext cx="914400" cy="338554"/>
          </a:xfrm>
          <a:prstGeom prst="rect">
            <a:avLst/>
          </a:prstGeom>
          <a:solidFill>
            <a:srgbClr val="FFFFFF">
              <a:alpha val="60000"/>
            </a:srgbClr>
          </a:solidFill>
          <a:ln>
            <a:noFill/>
            <a:prstDash val="sysDot"/>
          </a:ln>
        </p:spPr>
        <p:txBody>
          <a:bodyPr wrap="square" rtlCol="0">
            <a:spAutoFit/>
          </a:bodyPr>
          <a:lstStyle/>
          <a:p>
            <a:pPr algn="ctr"/>
            <a:r>
              <a:rPr lang="en-US" sz="1600" b="1" dirty="0" smtClean="0"/>
              <a:t>~300N</a:t>
            </a:r>
            <a:endParaRPr lang="en-US" sz="1600" b="1" dirty="0"/>
          </a:p>
        </p:txBody>
      </p:sp>
      <p:sp>
        <p:nvSpPr>
          <p:cNvPr id="39" name="TextBox 38"/>
          <p:cNvSpPr txBox="1"/>
          <p:nvPr/>
        </p:nvSpPr>
        <p:spPr>
          <a:xfrm>
            <a:off x="7010400" y="1109246"/>
            <a:ext cx="914400" cy="338554"/>
          </a:xfrm>
          <a:prstGeom prst="rect">
            <a:avLst/>
          </a:prstGeom>
          <a:noFill/>
          <a:ln>
            <a:noFill/>
            <a:prstDash val="sysDot"/>
          </a:ln>
        </p:spPr>
        <p:txBody>
          <a:bodyPr wrap="square" rtlCol="0">
            <a:spAutoFit/>
          </a:bodyPr>
          <a:lstStyle/>
          <a:p>
            <a:pPr algn="ctr"/>
            <a:r>
              <a:rPr lang="en-US" sz="1600" b="1" dirty="0" smtClean="0"/>
              <a:t>~300N</a:t>
            </a:r>
            <a:endParaRPr lang="en-US" sz="1600" b="1" dirty="0"/>
          </a:p>
        </p:txBody>
      </p:sp>
      <p:sp>
        <p:nvSpPr>
          <p:cNvPr id="40" name="TextBox 39"/>
          <p:cNvSpPr txBox="1"/>
          <p:nvPr/>
        </p:nvSpPr>
        <p:spPr>
          <a:xfrm>
            <a:off x="1447800" y="2700754"/>
            <a:ext cx="914400" cy="338554"/>
          </a:xfrm>
          <a:prstGeom prst="rect">
            <a:avLst/>
          </a:prstGeom>
          <a:solidFill>
            <a:srgbClr val="FFFFFF">
              <a:alpha val="50196"/>
            </a:srgbClr>
          </a:solidFill>
          <a:ln>
            <a:noFill/>
            <a:prstDash val="sysDot"/>
          </a:ln>
        </p:spPr>
        <p:txBody>
          <a:bodyPr wrap="square" rtlCol="0">
            <a:spAutoFit/>
          </a:bodyPr>
          <a:lstStyle/>
          <a:p>
            <a:pPr algn="ctr"/>
            <a:r>
              <a:rPr lang="en-US" sz="1600" b="1" dirty="0" smtClean="0"/>
              <a:t>~60N</a:t>
            </a:r>
            <a:endParaRPr lang="en-US" sz="1600" b="1" dirty="0"/>
          </a:p>
        </p:txBody>
      </p:sp>
      <p:sp>
        <p:nvSpPr>
          <p:cNvPr id="41" name="TextBox 40"/>
          <p:cNvSpPr txBox="1"/>
          <p:nvPr/>
        </p:nvSpPr>
        <p:spPr>
          <a:xfrm>
            <a:off x="2667000" y="4038600"/>
            <a:ext cx="914400" cy="338554"/>
          </a:xfrm>
          <a:prstGeom prst="rect">
            <a:avLst/>
          </a:prstGeom>
          <a:noFill/>
          <a:ln>
            <a:noFill/>
            <a:prstDash val="sysDot"/>
          </a:ln>
        </p:spPr>
        <p:txBody>
          <a:bodyPr wrap="square" rtlCol="0">
            <a:spAutoFit/>
          </a:bodyPr>
          <a:lstStyle/>
          <a:p>
            <a:pPr algn="ctr"/>
            <a:r>
              <a:rPr lang="en-US" sz="1600" b="1" dirty="0" smtClean="0"/>
              <a:t>~-90N</a:t>
            </a:r>
            <a:endParaRPr lang="en-US" sz="1600" b="1" dirty="0"/>
          </a:p>
        </p:txBody>
      </p:sp>
      <p:sp>
        <p:nvSpPr>
          <p:cNvPr id="47" name="TextBox 46"/>
          <p:cNvSpPr txBox="1"/>
          <p:nvPr/>
        </p:nvSpPr>
        <p:spPr>
          <a:xfrm>
            <a:off x="4800600" y="2667000"/>
            <a:ext cx="914400" cy="338554"/>
          </a:xfrm>
          <a:prstGeom prst="rect">
            <a:avLst/>
          </a:prstGeom>
          <a:solidFill>
            <a:srgbClr val="FFFFFF">
              <a:alpha val="60000"/>
            </a:srgbClr>
          </a:solidFill>
          <a:ln>
            <a:noFill/>
            <a:prstDash val="sysDot"/>
          </a:ln>
        </p:spPr>
        <p:txBody>
          <a:bodyPr wrap="square" rtlCol="0">
            <a:spAutoFit/>
          </a:bodyPr>
          <a:lstStyle/>
          <a:p>
            <a:pPr algn="ctr"/>
            <a:r>
              <a:rPr lang="en-US" sz="1600" b="1" dirty="0" smtClean="0"/>
              <a:t>~60N</a:t>
            </a:r>
            <a:endParaRPr lang="en-US" sz="1600" b="1" dirty="0"/>
          </a:p>
        </p:txBody>
      </p:sp>
      <p:sp>
        <p:nvSpPr>
          <p:cNvPr id="48" name="TextBox 47"/>
          <p:cNvSpPr txBox="1"/>
          <p:nvPr/>
        </p:nvSpPr>
        <p:spPr>
          <a:xfrm>
            <a:off x="4800600" y="3810000"/>
            <a:ext cx="914400" cy="338554"/>
          </a:xfrm>
          <a:prstGeom prst="rect">
            <a:avLst/>
          </a:prstGeom>
          <a:noFill/>
          <a:ln>
            <a:noFill/>
            <a:prstDash val="sysDot"/>
          </a:ln>
        </p:spPr>
        <p:txBody>
          <a:bodyPr wrap="square" rtlCol="0">
            <a:spAutoFit/>
          </a:bodyPr>
          <a:lstStyle/>
          <a:p>
            <a:pPr algn="ctr"/>
            <a:r>
              <a:rPr lang="en-US" sz="1600" b="1" dirty="0" smtClean="0"/>
              <a:t>~-60N</a:t>
            </a:r>
            <a:endParaRPr lang="en-US" sz="1600" b="1" dirty="0"/>
          </a:p>
        </p:txBody>
      </p:sp>
      <p:sp>
        <p:nvSpPr>
          <p:cNvPr id="49" name="TextBox 48"/>
          <p:cNvSpPr txBox="1"/>
          <p:nvPr/>
        </p:nvSpPr>
        <p:spPr>
          <a:xfrm>
            <a:off x="7239000" y="2590800"/>
            <a:ext cx="914400" cy="338554"/>
          </a:xfrm>
          <a:prstGeom prst="rect">
            <a:avLst/>
          </a:prstGeom>
          <a:solidFill>
            <a:srgbClr val="FFFFFF">
              <a:alpha val="60000"/>
            </a:srgbClr>
          </a:solidFill>
          <a:ln>
            <a:noFill/>
            <a:prstDash val="sysDot"/>
          </a:ln>
        </p:spPr>
        <p:txBody>
          <a:bodyPr wrap="square" rtlCol="0">
            <a:spAutoFit/>
          </a:bodyPr>
          <a:lstStyle/>
          <a:p>
            <a:pPr algn="ctr"/>
            <a:r>
              <a:rPr lang="en-US" sz="1600" b="1" dirty="0" smtClean="0"/>
              <a:t>~70N</a:t>
            </a:r>
            <a:endParaRPr lang="en-US" sz="1600" b="1" dirty="0"/>
          </a:p>
        </p:txBody>
      </p:sp>
      <p:sp>
        <p:nvSpPr>
          <p:cNvPr id="50" name="TextBox 49"/>
          <p:cNvSpPr txBox="1"/>
          <p:nvPr/>
        </p:nvSpPr>
        <p:spPr>
          <a:xfrm>
            <a:off x="6553200" y="3733800"/>
            <a:ext cx="914400" cy="338554"/>
          </a:xfrm>
          <a:prstGeom prst="rect">
            <a:avLst/>
          </a:prstGeom>
          <a:noFill/>
          <a:ln>
            <a:noFill/>
            <a:prstDash val="sysDot"/>
          </a:ln>
        </p:spPr>
        <p:txBody>
          <a:bodyPr wrap="square" rtlCol="0">
            <a:spAutoFit/>
          </a:bodyPr>
          <a:lstStyle/>
          <a:p>
            <a:pPr algn="ctr"/>
            <a:r>
              <a:rPr lang="en-US" sz="1600" b="1" dirty="0" smtClean="0"/>
              <a:t>~-50N</a:t>
            </a:r>
            <a:endParaRPr lang="en-US" sz="1600" b="1" dirty="0"/>
          </a:p>
        </p:txBody>
      </p:sp>
      <p:sp>
        <p:nvSpPr>
          <p:cNvPr id="51" name="TextBox 50"/>
          <p:cNvSpPr txBox="1"/>
          <p:nvPr/>
        </p:nvSpPr>
        <p:spPr>
          <a:xfrm>
            <a:off x="1600200" y="4148554"/>
            <a:ext cx="914400" cy="338554"/>
          </a:xfrm>
          <a:prstGeom prst="rect">
            <a:avLst/>
          </a:prstGeom>
          <a:solidFill>
            <a:srgbClr val="FFFFFF">
              <a:alpha val="50196"/>
            </a:srgbClr>
          </a:solidFill>
          <a:ln>
            <a:noFill/>
            <a:prstDash val="sysDot"/>
          </a:ln>
        </p:spPr>
        <p:txBody>
          <a:bodyPr wrap="square" rtlCol="0">
            <a:spAutoFit/>
          </a:bodyPr>
          <a:lstStyle/>
          <a:p>
            <a:pPr algn="ctr"/>
            <a:r>
              <a:rPr lang="en-US" sz="1600" b="1" dirty="0" smtClean="0"/>
              <a:t>~110N</a:t>
            </a:r>
            <a:endParaRPr lang="en-US" sz="1600" b="1" dirty="0"/>
          </a:p>
        </p:txBody>
      </p:sp>
      <p:sp>
        <p:nvSpPr>
          <p:cNvPr id="52" name="TextBox 51"/>
          <p:cNvSpPr txBox="1"/>
          <p:nvPr/>
        </p:nvSpPr>
        <p:spPr>
          <a:xfrm>
            <a:off x="1905000" y="5562600"/>
            <a:ext cx="914400" cy="338554"/>
          </a:xfrm>
          <a:prstGeom prst="rect">
            <a:avLst/>
          </a:prstGeom>
          <a:noFill/>
          <a:ln>
            <a:noFill/>
            <a:prstDash val="sysDot"/>
          </a:ln>
        </p:spPr>
        <p:txBody>
          <a:bodyPr wrap="square" rtlCol="0">
            <a:spAutoFit/>
          </a:bodyPr>
          <a:lstStyle/>
          <a:p>
            <a:pPr algn="ctr"/>
            <a:r>
              <a:rPr lang="en-US" sz="1600" b="1" dirty="0" smtClean="0"/>
              <a:t>~-110N</a:t>
            </a:r>
            <a:endParaRPr lang="en-US" sz="1600" b="1" dirty="0"/>
          </a:p>
        </p:txBody>
      </p:sp>
      <p:sp>
        <p:nvSpPr>
          <p:cNvPr id="53" name="TextBox 52"/>
          <p:cNvSpPr txBox="1"/>
          <p:nvPr/>
        </p:nvSpPr>
        <p:spPr>
          <a:xfrm>
            <a:off x="4114800" y="4267200"/>
            <a:ext cx="914400" cy="338554"/>
          </a:xfrm>
          <a:prstGeom prst="rect">
            <a:avLst/>
          </a:prstGeom>
          <a:solidFill>
            <a:srgbClr val="FFFFFF">
              <a:alpha val="60000"/>
            </a:srgbClr>
          </a:solidFill>
          <a:ln>
            <a:noFill/>
            <a:prstDash val="sysDot"/>
          </a:ln>
        </p:spPr>
        <p:txBody>
          <a:bodyPr wrap="square" rtlCol="0">
            <a:spAutoFit/>
          </a:bodyPr>
          <a:lstStyle/>
          <a:p>
            <a:pPr algn="ctr"/>
            <a:r>
              <a:rPr lang="en-US" sz="1600" b="1" dirty="0" smtClean="0"/>
              <a:t>~80N</a:t>
            </a:r>
            <a:endParaRPr lang="en-US" sz="1600" b="1" dirty="0"/>
          </a:p>
        </p:txBody>
      </p:sp>
      <p:sp>
        <p:nvSpPr>
          <p:cNvPr id="54" name="TextBox 53"/>
          <p:cNvSpPr txBox="1"/>
          <p:nvPr/>
        </p:nvSpPr>
        <p:spPr>
          <a:xfrm>
            <a:off x="4191000" y="5486400"/>
            <a:ext cx="914400" cy="338554"/>
          </a:xfrm>
          <a:prstGeom prst="rect">
            <a:avLst/>
          </a:prstGeom>
          <a:noFill/>
          <a:ln>
            <a:noFill/>
            <a:prstDash val="sysDot"/>
          </a:ln>
        </p:spPr>
        <p:txBody>
          <a:bodyPr wrap="square" rtlCol="0">
            <a:spAutoFit/>
          </a:bodyPr>
          <a:lstStyle/>
          <a:p>
            <a:pPr algn="ctr"/>
            <a:r>
              <a:rPr lang="en-US" sz="1600" b="1" dirty="0" smtClean="0"/>
              <a:t>~-80N</a:t>
            </a:r>
            <a:endParaRPr lang="en-US" sz="1600" b="1" dirty="0"/>
          </a:p>
        </p:txBody>
      </p:sp>
      <p:sp>
        <p:nvSpPr>
          <p:cNvPr id="55" name="TextBox 54"/>
          <p:cNvSpPr txBox="1"/>
          <p:nvPr/>
        </p:nvSpPr>
        <p:spPr>
          <a:xfrm>
            <a:off x="6096000" y="4114800"/>
            <a:ext cx="914400" cy="338554"/>
          </a:xfrm>
          <a:prstGeom prst="rect">
            <a:avLst/>
          </a:prstGeom>
          <a:solidFill>
            <a:srgbClr val="FFFFFF">
              <a:alpha val="60000"/>
            </a:srgbClr>
          </a:solidFill>
          <a:ln>
            <a:noFill/>
            <a:prstDash val="sysDot"/>
          </a:ln>
        </p:spPr>
        <p:txBody>
          <a:bodyPr wrap="square" rtlCol="0">
            <a:spAutoFit/>
          </a:bodyPr>
          <a:lstStyle/>
          <a:p>
            <a:pPr algn="ctr"/>
            <a:r>
              <a:rPr lang="en-US" sz="1600" b="1" dirty="0" smtClean="0"/>
              <a:t>~150N</a:t>
            </a:r>
            <a:endParaRPr lang="en-US" sz="1600" b="1" dirty="0"/>
          </a:p>
        </p:txBody>
      </p:sp>
      <p:sp>
        <p:nvSpPr>
          <p:cNvPr id="56" name="TextBox 55"/>
          <p:cNvSpPr txBox="1"/>
          <p:nvPr/>
        </p:nvSpPr>
        <p:spPr>
          <a:xfrm>
            <a:off x="6248400" y="5605046"/>
            <a:ext cx="914400" cy="338554"/>
          </a:xfrm>
          <a:prstGeom prst="rect">
            <a:avLst/>
          </a:prstGeom>
          <a:noFill/>
          <a:ln>
            <a:noFill/>
            <a:prstDash val="sysDot"/>
          </a:ln>
        </p:spPr>
        <p:txBody>
          <a:bodyPr wrap="square" rtlCol="0">
            <a:spAutoFit/>
          </a:bodyPr>
          <a:lstStyle/>
          <a:p>
            <a:pPr algn="ctr"/>
            <a:r>
              <a:rPr lang="en-US" sz="1600" b="1" dirty="0" smtClean="0"/>
              <a:t>~-140N</a:t>
            </a:r>
            <a:endParaRPr lang="en-US" sz="1600" b="1" dirty="0"/>
          </a:p>
        </p:txBody>
      </p:sp>
      <p:sp>
        <p:nvSpPr>
          <p:cNvPr id="57" name="TextBox 56"/>
          <p:cNvSpPr txBox="1"/>
          <p:nvPr/>
        </p:nvSpPr>
        <p:spPr>
          <a:xfrm>
            <a:off x="3810000" y="5867400"/>
            <a:ext cx="2012730" cy="369332"/>
          </a:xfrm>
          <a:prstGeom prst="rect">
            <a:avLst/>
          </a:prstGeom>
          <a:noFill/>
        </p:spPr>
        <p:txBody>
          <a:bodyPr wrap="none" rtlCol="0">
            <a:spAutoFit/>
          </a:bodyPr>
          <a:lstStyle/>
          <a:p>
            <a:r>
              <a:rPr lang="en-US" sz="1800" dirty="0" smtClean="0">
                <a:latin typeface="Arial Black" pitchFamily="34" charset="0"/>
              </a:rPr>
              <a:t>RF Release [2]</a:t>
            </a:r>
            <a:endParaRPr lang="en-US" sz="1800" dirty="0">
              <a:latin typeface="Arial Black" pitchFamily="34" charset="0"/>
            </a:endParaRPr>
          </a:p>
        </p:txBody>
      </p:sp>
      <p:pic>
        <p:nvPicPr>
          <p:cNvPr id="58" name="Picture 57" descr="stick_imposed.png"/>
          <p:cNvPicPr>
            <a:picLocks noChangeAspect="1"/>
          </p:cNvPicPr>
          <p:nvPr/>
        </p:nvPicPr>
        <p:blipFill>
          <a:blip r:embed="rId4" cstate="print"/>
          <a:srcRect l="11636"/>
          <a:stretch>
            <a:fillRect/>
          </a:stretch>
        </p:blipFill>
        <p:spPr>
          <a:xfrm>
            <a:off x="7772400" y="101363"/>
            <a:ext cx="1295400" cy="1194037"/>
          </a:xfrm>
          <a:prstGeom prst="rect">
            <a:avLst/>
          </a:prstGeom>
          <a:solidFill>
            <a:schemeClr val="bg1"/>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Distribution of Forces</a:t>
            </a:r>
            <a:endParaRPr lang="en-US" dirty="0"/>
          </a:p>
        </p:txBody>
      </p:sp>
      <p:sp>
        <p:nvSpPr>
          <p:cNvPr id="3" name="Content Placeholder 2"/>
          <p:cNvSpPr>
            <a:spLocks noGrp="1"/>
          </p:cNvSpPr>
          <p:nvPr>
            <p:ph idx="1"/>
          </p:nvPr>
        </p:nvSpPr>
        <p:spPr/>
        <p:txBody>
          <a:bodyPr/>
          <a:lstStyle/>
          <a:p>
            <a:r>
              <a:rPr lang="en-US" sz="2400" dirty="0" smtClean="0"/>
              <a:t>In order to have smooth transitions from the 4 hold to 3 hold stances, the releasing limb is </a:t>
            </a:r>
            <a:r>
              <a:rPr lang="en-US" sz="2400" b="1" dirty="0" smtClean="0"/>
              <a:t>slowly unloaded prior to being lifted</a:t>
            </a:r>
            <a:r>
              <a:rPr lang="en-US" sz="2400" dirty="0" smtClean="0"/>
              <a:t> from the hold</a:t>
            </a:r>
          </a:p>
          <a:p>
            <a:r>
              <a:rPr lang="en-US" sz="2400" dirty="0" smtClean="0"/>
              <a:t>In a 4 hold stance:</a:t>
            </a:r>
          </a:p>
          <a:p>
            <a:pPr lvl="1"/>
            <a:r>
              <a:rPr lang="en-US" sz="2000" dirty="0" smtClean="0"/>
              <a:t>The upper holds are used primarily as stabilizers, providing contact (non-vertical) forces which control distance to wall and posture</a:t>
            </a:r>
          </a:p>
          <a:p>
            <a:pPr lvl="1"/>
            <a:r>
              <a:rPr lang="en-US" sz="2000" dirty="0" smtClean="0"/>
              <a:t>The lower holds are used more for vertical forces to support the weight </a:t>
            </a:r>
            <a:r>
              <a:rPr lang="en-US" sz="1400" i="1" dirty="0" smtClean="0"/>
              <a:t>(*note the previous figure showed the vertical forces evenly distributed as was designated in the experiments in order to control initial conditions)</a:t>
            </a:r>
          </a:p>
          <a:p>
            <a:r>
              <a:rPr lang="en-US" sz="2400" dirty="0" smtClean="0"/>
              <a:t>In the 3 hold stance:</a:t>
            </a:r>
          </a:p>
          <a:p>
            <a:pPr lvl="1"/>
            <a:r>
              <a:rPr lang="en-US" sz="2000" dirty="0" smtClean="0"/>
              <a:t>The vertical forces are redistributed among the remaining holds, primarily transferring to the contralateral (opposite side) foot</a:t>
            </a:r>
          </a:p>
          <a:p>
            <a:pPr lvl="1"/>
            <a:r>
              <a:rPr lang="en-US" sz="2000" dirty="0" smtClean="0"/>
              <a:t>The contact forces are all shifted to the contralateral side, unloading both holds on the side of the released hold, in order to prevent moments.  </a:t>
            </a:r>
          </a:p>
          <a:p>
            <a:pPr lvl="1"/>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to Wall (RH Release)</a:t>
            </a:r>
            <a:endParaRPr lang="en-US" dirty="0"/>
          </a:p>
        </p:txBody>
      </p:sp>
      <p:sp>
        <p:nvSpPr>
          <p:cNvPr id="5" name="Slide Number Placeholder 4"/>
          <p:cNvSpPr>
            <a:spLocks noGrp="1"/>
          </p:cNvSpPr>
          <p:nvPr>
            <p:ph type="sldNum" sz="quarter" idx="10"/>
          </p:nvPr>
        </p:nvSpPr>
        <p:spPr/>
        <p:txBody>
          <a:bodyPr/>
          <a:lstStyle/>
          <a:p>
            <a:pPr>
              <a:defRPr/>
            </a:pPr>
            <a:fld id="{5DD10636-22F1-49AC-A190-5795CE09F51C}" type="slidenum">
              <a:rPr lang="en-US" smtClean="0"/>
              <a:pPr>
                <a:defRPr/>
              </a:pPr>
              <a:t>18</a:t>
            </a:fld>
            <a:endParaRPr lang="en-US"/>
          </a:p>
        </p:txBody>
      </p:sp>
      <p:sp>
        <p:nvSpPr>
          <p:cNvPr id="8" name="TextBox 7"/>
          <p:cNvSpPr txBox="1"/>
          <p:nvPr/>
        </p:nvSpPr>
        <p:spPr>
          <a:xfrm>
            <a:off x="2743200" y="5867400"/>
            <a:ext cx="2133600" cy="338554"/>
          </a:xfrm>
          <a:prstGeom prst="rect">
            <a:avLst/>
          </a:prstGeom>
          <a:noFill/>
        </p:spPr>
        <p:txBody>
          <a:bodyPr wrap="square" rtlCol="0">
            <a:spAutoFit/>
          </a:bodyPr>
          <a:lstStyle/>
          <a:p>
            <a:pPr algn="ctr"/>
            <a:r>
              <a:rPr lang="en-US" sz="1600" dirty="0" smtClean="0">
                <a:latin typeface="Arial Black" pitchFamily="34" charset="0"/>
              </a:rPr>
              <a:t> Imposed [1]</a:t>
            </a:r>
            <a:endParaRPr lang="en-US" sz="1600" dirty="0">
              <a:latin typeface="Arial Black" pitchFamily="34" charset="0"/>
            </a:endParaRPr>
          </a:p>
        </p:txBody>
      </p:sp>
      <p:pic>
        <p:nvPicPr>
          <p:cNvPr id="17" name="Content Placeholder 16" descr="7and4.png"/>
          <p:cNvPicPr>
            <a:picLocks noGrp="1" noChangeAspect="1"/>
          </p:cNvPicPr>
          <p:nvPr>
            <p:ph sz="half" idx="1"/>
          </p:nvPr>
        </p:nvPicPr>
        <p:blipFill>
          <a:blip r:embed="rId3"/>
          <a:srcRect l="4688" t="6427" r="11213" b="5205"/>
          <a:stretch>
            <a:fillRect/>
          </a:stretch>
        </p:blipFill>
        <p:spPr>
          <a:xfrm>
            <a:off x="3124200" y="990600"/>
            <a:ext cx="3131426" cy="4800600"/>
          </a:xfrm>
        </p:spPr>
      </p:pic>
      <p:sp>
        <p:nvSpPr>
          <p:cNvPr id="18" name="TextBox 17"/>
          <p:cNvSpPr txBox="1"/>
          <p:nvPr/>
        </p:nvSpPr>
        <p:spPr>
          <a:xfrm>
            <a:off x="2209800" y="1524000"/>
            <a:ext cx="1295400" cy="369332"/>
          </a:xfrm>
          <a:prstGeom prst="rect">
            <a:avLst/>
          </a:prstGeom>
          <a:noFill/>
        </p:spPr>
        <p:txBody>
          <a:bodyPr wrap="square" rtlCol="0">
            <a:spAutoFit/>
          </a:bodyPr>
          <a:lstStyle/>
          <a:p>
            <a:r>
              <a:rPr lang="en-US" sz="1800" b="1" dirty="0" smtClean="0"/>
              <a:t>Vertical</a:t>
            </a:r>
            <a:endParaRPr lang="en-US" sz="1800" b="1" dirty="0"/>
          </a:p>
        </p:txBody>
      </p:sp>
      <p:sp>
        <p:nvSpPr>
          <p:cNvPr id="19" name="TextBox 18"/>
          <p:cNvSpPr txBox="1"/>
          <p:nvPr/>
        </p:nvSpPr>
        <p:spPr>
          <a:xfrm>
            <a:off x="2209800" y="3200400"/>
            <a:ext cx="1295400" cy="369332"/>
          </a:xfrm>
          <a:prstGeom prst="rect">
            <a:avLst/>
          </a:prstGeom>
          <a:noFill/>
        </p:spPr>
        <p:txBody>
          <a:bodyPr wrap="square" rtlCol="0">
            <a:spAutoFit/>
          </a:bodyPr>
          <a:lstStyle/>
          <a:p>
            <a:r>
              <a:rPr lang="en-US" sz="1800" b="1" dirty="0" smtClean="0"/>
              <a:t>Lateral</a:t>
            </a:r>
            <a:endParaRPr lang="en-US" sz="1800" b="1" dirty="0"/>
          </a:p>
        </p:txBody>
      </p:sp>
      <p:sp>
        <p:nvSpPr>
          <p:cNvPr id="20" name="TextBox 19"/>
          <p:cNvSpPr txBox="1"/>
          <p:nvPr/>
        </p:nvSpPr>
        <p:spPr>
          <a:xfrm>
            <a:off x="1600200" y="4800600"/>
            <a:ext cx="1600200" cy="369332"/>
          </a:xfrm>
          <a:prstGeom prst="rect">
            <a:avLst/>
          </a:prstGeom>
          <a:noFill/>
        </p:spPr>
        <p:txBody>
          <a:bodyPr wrap="square" rtlCol="0">
            <a:spAutoFit/>
          </a:bodyPr>
          <a:lstStyle/>
          <a:p>
            <a:r>
              <a:rPr lang="en-US" sz="1800" b="1" dirty="0" smtClean="0"/>
              <a:t>Normal (A.P.)</a:t>
            </a:r>
            <a:endParaRPr lang="en-US" sz="1800" b="1" dirty="0"/>
          </a:p>
        </p:txBody>
      </p:sp>
      <p:cxnSp>
        <p:nvCxnSpPr>
          <p:cNvPr id="21" name="Straight Connector 20"/>
          <p:cNvCxnSpPr/>
          <p:nvPr/>
        </p:nvCxnSpPr>
        <p:spPr bwMode="auto">
          <a:xfrm>
            <a:off x="3581400" y="1143000"/>
            <a:ext cx="990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2" name="TextBox 21"/>
          <p:cNvSpPr txBox="1"/>
          <p:nvPr/>
        </p:nvSpPr>
        <p:spPr>
          <a:xfrm>
            <a:off x="4191000" y="838200"/>
            <a:ext cx="914400" cy="338554"/>
          </a:xfrm>
          <a:prstGeom prst="rect">
            <a:avLst/>
          </a:prstGeom>
          <a:noFill/>
          <a:ln>
            <a:noFill/>
            <a:prstDash val="sysDot"/>
          </a:ln>
        </p:spPr>
        <p:txBody>
          <a:bodyPr wrap="square" rtlCol="0">
            <a:spAutoFit/>
          </a:bodyPr>
          <a:lstStyle/>
          <a:p>
            <a:pPr algn="ctr"/>
            <a:r>
              <a:rPr lang="en-US" sz="1600" b="1" dirty="0" smtClean="0"/>
              <a:t>~375N</a:t>
            </a:r>
            <a:endParaRPr lang="en-US" sz="1600" b="1" dirty="0"/>
          </a:p>
        </p:txBody>
      </p:sp>
      <p:cxnSp>
        <p:nvCxnSpPr>
          <p:cNvPr id="24" name="Straight Connector 23"/>
          <p:cNvCxnSpPr/>
          <p:nvPr/>
        </p:nvCxnSpPr>
        <p:spPr bwMode="auto">
          <a:xfrm>
            <a:off x="5181600" y="1295400"/>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5" name="TextBox 24"/>
          <p:cNvSpPr txBox="1"/>
          <p:nvPr/>
        </p:nvSpPr>
        <p:spPr>
          <a:xfrm>
            <a:off x="5867400" y="914400"/>
            <a:ext cx="914400" cy="338554"/>
          </a:xfrm>
          <a:prstGeom prst="rect">
            <a:avLst/>
          </a:prstGeom>
          <a:noFill/>
          <a:ln>
            <a:noFill/>
            <a:prstDash val="sysDot"/>
          </a:ln>
        </p:spPr>
        <p:txBody>
          <a:bodyPr wrap="square" rtlCol="0">
            <a:spAutoFit/>
          </a:bodyPr>
          <a:lstStyle/>
          <a:p>
            <a:pPr algn="ctr"/>
            <a:r>
              <a:rPr lang="en-US" sz="1600" b="1" dirty="0" smtClean="0"/>
              <a:t>~300N</a:t>
            </a:r>
            <a:endParaRPr lang="en-US" sz="1600" b="1" dirty="0"/>
          </a:p>
        </p:txBody>
      </p:sp>
      <p:cxnSp>
        <p:nvCxnSpPr>
          <p:cNvPr id="26" name="Straight Connector 25"/>
          <p:cNvCxnSpPr/>
          <p:nvPr/>
        </p:nvCxnSpPr>
        <p:spPr bwMode="auto">
          <a:xfrm>
            <a:off x="3581400" y="2895600"/>
            <a:ext cx="9144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7" name="TextBox 26"/>
          <p:cNvSpPr txBox="1"/>
          <p:nvPr/>
        </p:nvSpPr>
        <p:spPr>
          <a:xfrm>
            <a:off x="3962400" y="2590800"/>
            <a:ext cx="914400" cy="338554"/>
          </a:xfrm>
          <a:prstGeom prst="rect">
            <a:avLst/>
          </a:prstGeom>
          <a:noFill/>
          <a:ln>
            <a:noFill/>
            <a:prstDash val="sysDot"/>
          </a:ln>
        </p:spPr>
        <p:txBody>
          <a:bodyPr wrap="square" rtlCol="0">
            <a:spAutoFit/>
          </a:bodyPr>
          <a:lstStyle/>
          <a:p>
            <a:pPr algn="ctr"/>
            <a:r>
              <a:rPr lang="en-US" sz="1600" b="1" dirty="0" smtClean="0"/>
              <a:t>~60N</a:t>
            </a:r>
            <a:endParaRPr lang="en-US" sz="1600" b="1" dirty="0"/>
          </a:p>
        </p:txBody>
      </p:sp>
      <p:cxnSp>
        <p:nvCxnSpPr>
          <p:cNvPr id="28" name="Straight Connector 27"/>
          <p:cNvCxnSpPr/>
          <p:nvPr/>
        </p:nvCxnSpPr>
        <p:spPr bwMode="auto">
          <a:xfrm>
            <a:off x="5181600" y="2971800"/>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9" name="TextBox 28"/>
          <p:cNvSpPr txBox="1"/>
          <p:nvPr/>
        </p:nvSpPr>
        <p:spPr>
          <a:xfrm>
            <a:off x="5715000" y="2667000"/>
            <a:ext cx="914400" cy="338554"/>
          </a:xfrm>
          <a:prstGeom prst="rect">
            <a:avLst/>
          </a:prstGeom>
          <a:noFill/>
          <a:ln>
            <a:noFill/>
            <a:prstDash val="sysDot"/>
          </a:ln>
        </p:spPr>
        <p:txBody>
          <a:bodyPr wrap="square" rtlCol="0">
            <a:spAutoFit/>
          </a:bodyPr>
          <a:lstStyle/>
          <a:p>
            <a:pPr algn="ctr"/>
            <a:r>
              <a:rPr lang="en-US" sz="1600" b="1" dirty="0" smtClean="0"/>
              <a:t>~50N</a:t>
            </a:r>
            <a:endParaRPr lang="en-US" sz="1600" b="1" dirty="0"/>
          </a:p>
        </p:txBody>
      </p:sp>
      <p:cxnSp>
        <p:nvCxnSpPr>
          <p:cNvPr id="33" name="Straight Connector 32"/>
          <p:cNvCxnSpPr/>
          <p:nvPr/>
        </p:nvCxnSpPr>
        <p:spPr bwMode="auto">
          <a:xfrm>
            <a:off x="5181600" y="4800600"/>
            <a:ext cx="990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4" name="TextBox 33"/>
          <p:cNvSpPr txBox="1"/>
          <p:nvPr/>
        </p:nvSpPr>
        <p:spPr>
          <a:xfrm>
            <a:off x="5867400" y="4495800"/>
            <a:ext cx="914400" cy="338554"/>
          </a:xfrm>
          <a:prstGeom prst="rect">
            <a:avLst/>
          </a:prstGeom>
          <a:noFill/>
          <a:ln>
            <a:noFill/>
            <a:prstDash val="sysDot"/>
          </a:ln>
        </p:spPr>
        <p:txBody>
          <a:bodyPr wrap="square" rtlCol="0">
            <a:spAutoFit/>
          </a:bodyPr>
          <a:lstStyle/>
          <a:p>
            <a:pPr algn="ctr"/>
            <a:r>
              <a:rPr lang="en-US" sz="1600" b="1" dirty="0" smtClean="0"/>
              <a:t>~100N</a:t>
            </a:r>
            <a:endParaRPr lang="en-US" sz="1600" b="1" dirty="0"/>
          </a:p>
        </p:txBody>
      </p:sp>
      <p:cxnSp>
        <p:nvCxnSpPr>
          <p:cNvPr id="35" name="Straight Connector 34"/>
          <p:cNvCxnSpPr/>
          <p:nvPr/>
        </p:nvCxnSpPr>
        <p:spPr bwMode="auto">
          <a:xfrm>
            <a:off x="3505200" y="3886200"/>
            <a:ext cx="990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6" name="TextBox 35"/>
          <p:cNvSpPr txBox="1"/>
          <p:nvPr/>
        </p:nvSpPr>
        <p:spPr>
          <a:xfrm>
            <a:off x="3962400" y="3886200"/>
            <a:ext cx="914400" cy="338554"/>
          </a:xfrm>
          <a:prstGeom prst="rect">
            <a:avLst/>
          </a:prstGeom>
          <a:noFill/>
          <a:ln>
            <a:noFill/>
            <a:prstDash val="sysDot"/>
          </a:ln>
        </p:spPr>
        <p:txBody>
          <a:bodyPr wrap="square" rtlCol="0">
            <a:spAutoFit/>
          </a:bodyPr>
          <a:lstStyle/>
          <a:p>
            <a:pPr algn="ctr"/>
            <a:r>
              <a:rPr lang="en-US" sz="1600" b="1" dirty="0" smtClean="0"/>
              <a:t>~90N</a:t>
            </a:r>
            <a:endParaRPr lang="en-US" sz="1600" b="1" dirty="0"/>
          </a:p>
        </p:txBody>
      </p:sp>
      <p:cxnSp>
        <p:nvCxnSpPr>
          <p:cNvPr id="37" name="Straight Connector 36"/>
          <p:cNvCxnSpPr/>
          <p:nvPr/>
        </p:nvCxnSpPr>
        <p:spPr bwMode="auto">
          <a:xfrm>
            <a:off x="3429000" y="4648200"/>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8" name="TextBox 37"/>
          <p:cNvSpPr txBox="1"/>
          <p:nvPr/>
        </p:nvSpPr>
        <p:spPr>
          <a:xfrm>
            <a:off x="3962400" y="5562600"/>
            <a:ext cx="914400" cy="338554"/>
          </a:xfrm>
          <a:prstGeom prst="rect">
            <a:avLst/>
          </a:prstGeom>
          <a:noFill/>
          <a:ln>
            <a:noFill/>
            <a:prstDash val="sysDot"/>
          </a:ln>
        </p:spPr>
        <p:txBody>
          <a:bodyPr wrap="square" rtlCol="0">
            <a:spAutoFit/>
          </a:bodyPr>
          <a:lstStyle/>
          <a:p>
            <a:pPr algn="ctr"/>
            <a:r>
              <a:rPr lang="en-US" sz="1600" b="1" dirty="0" smtClean="0"/>
              <a:t>~-130N</a:t>
            </a:r>
            <a:endParaRPr lang="en-US" sz="1600" b="1" dirty="0"/>
          </a:p>
        </p:txBody>
      </p:sp>
      <p:sp>
        <p:nvSpPr>
          <p:cNvPr id="39" name="TextBox 38"/>
          <p:cNvSpPr txBox="1"/>
          <p:nvPr/>
        </p:nvSpPr>
        <p:spPr>
          <a:xfrm>
            <a:off x="5715000" y="5410200"/>
            <a:ext cx="914400" cy="338554"/>
          </a:xfrm>
          <a:prstGeom prst="rect">
            <a:avLst/>
          </a:prstGeom>
          <a:noFill/>
          <a:ln>
            <a:noFill/>
            <a:prstDash val="sysDot"/>
          </a:ln>
        </p:spPr>
        <p:txBody>
          <a:bodyPr wrap="square" rtlCol="0">
            <a:spAutoFit/>
          </a:bodyPr>
          <a:lstStyle/>
          <a:p>
            <a:pPr algn="ctr"/>
            <a:r>
              <a:rPr lang="en-US" sz="1600" b="1" dirty="0" smtClean="0"/>
              <a:t>~-80N</a:t>
            </a:r>
            <a:endParaRPr lang="en-US" sz="1600" b="1" dirty="0"/>
          </a:p>
        </p:txBody>
      </p:sp>
      <p:cxnSp>
        <p:nvCxnSpPr>
          <p:cNvPr id="40" name="Straight Connector 39"/>
          <p:cNvCxnSpPr/>
          <p:nvPr/>
        </p:nvCxnSpPr>
        <p:spPr bwMode="auto">
          <a:xfrm>
            <a:off x="5181600" y="5410200"/>
            <a:ext cx="990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41" name="TextBox 40"/>
          <p:cNvSpPr txBox="1"/>
          <p:nvPr/>
        </p:nvSpPr>
        <p:spPr>
          <a:xfrm>
            <a:off x="5791200" y="3733800"/>
            <a:ext cx="914400" cy="338554"/>
          </a:xfrm>
          <a:prstGeom prst="rect">
            <a:avLst/>
          </a:prstGeom>
          <a:noFill/>
          <a:ln>
            <a:noFill/>
            <a:prstDash val="sysDot"/>
          </a:ln>
        </p:spPr>
        <p:txBody>
          <a:bodyPr wrap="square" rtlCol="0">
            <a:spAutoFit/>
          </a:bodyPr>
          <a:lstStyle/>
          <a:p>
            <a:pPr algn="ctr"/>
            <a:r>
              <a:rPr lang="en-US" sz="1600" b="1" dirty="0" smtClean="0"/>
              <a:t>~-80N</a:t>
            </a:r>
            <a:endParaRPr lang="en-US" sz="1600" b="1" dirty="0"/>
          </a:p>
        </p:txBody>
      </p:sp>
      <p:cxnSp>
        <p:nvCxnSpPr>
          <p:cNvPr id="42" name="Straight Connector 41"/>
          <p:cNvCxnSpPr/>
          <p:nvPr/>
        </p:nvCxnSpPr>
        <p:spPr bwMode="auto">
          <a:xfrm>
            <a:off x="5257800" y="3810000"/>
            <a:ext cx="990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pic>
        <p:nvPicPr>
          <p:cNvPr id="43" name="Content Placeholder 35" descr="forces.png"/>
          <p:cNvPicPr>
            <a:picLocks noGrp="1" noChangeAspect="1"/>
          </p:cNvPicPr>
          <p:nvPr>
            <p:ph sz="half" idx="2"/>
          </p:nvPr>
        </p:nvPicPr>
        <p:blipFill>
          <a:blip r:embed="rId4"/>
          <a:srcRect l="92428" t="38418" b="35005"/>
          <a:stretch>
            <a:fillRect/>
          </a:stretch>
        </p:blipFill>
        <p:spPr>
          <a:xfrm>
            <a:off x="7848600" y="4381500"/>
            <a:ext cx="666586" cy="1567644"/>
          </a:xfrm>
        </p:spPr>
      </p:pic>
      <p:cxnSp>
        <p:nvCxnSpPr>
          <p:cNvPr id="64" name="Straight Connector 63"/>
          <p:cNvCxnSpPr/>
          <p:nvPr/>
        </p:nvCxnSpPr>
        <p:spPr bwMode="auto">
          <a:xfrm>
            <a:off x="3505200" y="5638800"/>
            <a:ext cx="1066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70" name="TextBox 69"/>
          <p:cNvSpPr txBox="1"/>
          <p:nvPr/>
        </p:nvSpPr>
        <p:spPr>
          <a:xfrm>
            <a:off x="3962400" y="4343400"/>
            <a:ext cx="914400" cy="338554"/>
          </a:xfrm>
          <a:prstGeom prst="rect">
            <a:avLst/>
          </a:prstGeom>
          <a:noFill/>
          <a:ln>
            <a:noFill/>
            <a:prstDash val="sysDot"/>
          </a:ln>
        </p:spPr>
        <p:txBody>
          <a:bodyPr wrap="square" rtlCol="0">
            <a:spAutoFit/>
          </a:bodyPr>
          <a:lstStyle/>
          <a:p>
            <a:pPr algn="ctr"/>
            <a:r>
              <a:rPr lang="en-US" sz="1600" b="1" dirty="0" smtClean="0"/>
              <a:t>~120N</a:t>
            </a:r>
            <a:endParaRPr lang="en-US" sz="1600" b="1" dirty="0"/>
          </a:p>
        </p:txBody>
      </p:sp>
      <p:pic>
        <p:nvPicPr>
          <p:cNvPr id="71" name="Picture 70" descr="stick_imposed.png"/>
          <p:cNvPicPr>
            <a:picLocks noChangeAspect="1"/>
          </p:cNvPicPr>
          <p:nvPr/>
        </p:nvPicPr>
        <p:blipFill>
          <a:blip r:embed="rId5" cstate="print"/>
          <a:srcRect l="15789"/>
          <a:stretch>
            <a:fillRect/>
          </a:stretch>
        </p:blipFill>
        <p:spPr>
          <a:xfrm>
            <a:off x="304800" y="1447800"/>
            <a:ext cx="1828800" cy="1768848"/>
          </a:xfrm>
          <a:prstGeom prst="rect">
            <a:avLst/>
          </a:prstGeom>
        </p:spPr>
      </p:pic>
      <p:pic>
        <p:nvPicPr>
          <p:cNvPr id="72" name="Picture 71" descr="stick_imposed.png"/>
          <p:cNvPicPr>
            <a:picLocks noChangeAspect="1"/>
          </p:cNvPicPr>
          <p:nvPr/>
        </p:nvPicPr>
        <p:blipFill>
          <a:blip r:embed="rId6" cstate="print"/>
          <a:srcRect l="15789"/>
          <a:stretch>
            <a:fillRect/>
          </a:stretch>
        </p:blipFill>
        <p:spPr>
          <a:xfrm>
            <a:off x="6858000" y="1447800"/>
            <a:ext cx="1922640" cy="1828801"/>
          </a:xfrm>
          <a:prstGeom prst="rect">
            <a:avLst/>
          </a:prstGeom>
        </p:spPr>
      </p:pic>
      <p:cxnSp>
        <p:nvCxnSpPr>
          <p:cNvPr id="73" name="Straight Connector 72"/>
          <p:cNvCxnSpPr/>
          <p:nvPr/>
        </p:nvCxnSpPr>
        <p:spPr bwMode="auto">
          <a:xfrm rot="5400000">
            <a:off x="2591594" y="3352006"/>
            <a:ext cx="4876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4" name="TextBox 73"/>
          <p:cNvSpPr txBox="1"/>
          <p:nvPr/>
        </p:nvSpPr>
        <p:spPr>
          <a:xfrm>
            <a:off x="4800600" y="5867400"/>
            <a:ext cx="2133600" cy="338554"/>
          </a:xfrm>
          <a:prstGeom prst="rect">
            <a:avLst/>
          </a:prstGeom>
          <a:noFill/>
        </p:spPr>
        <p:txBody>
          <a:bodyPr wrap="square" rtlCol="0">
            <a:spAutoFit/>
          </a:bodyPr>
          <a:lstStyle/>
          <a:p>
            <a:pPr algn="ctr"/>
            <a:r>
              <a:rPr lang="en-US" sz="1600" dirty="0" smtClean="0">
                <a:latin typeface="Arial Black" pitchFamily="34" charset="0"/>
              </a:rPr>
              <a:t> Optimized [1]</a:t>
            </a:r>
            <a:endParaRPr lang="en-US" sz="1600" dirty="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Proximity to Wall</a:t>
            </a:r>
            <a:endParaRPr lang="en-US" dirty="0">
              <a:latin typeface="+mn-lt"/>
            </a:endParaRPr>
          </a:p>
        </p:txBody>
      </p:sp>
      <p:sp>
        <p:nvSpPr>
          <p:cNvPr id="3" name="Content Placeholder 2"/>
          <p:cNvSpPr>
            <a:spLocks noGrp="1"/>
          </p:cNvSpPr>
          <p:nvPr>
            <p:ph idx="1"/>
          </p:nvPr>
        </p:nvSpPr>
        <p:spPr/>
        <p:txBody>
          <a:bodyPr/>
          <a:lstStyle/>
          <a:p>
            <a:r>
              <a:rPr lang="en-US" sz="2000" dirty="0" smtClean="0"/>
              <a:t>In the </a:t>
            </a:r>
            <a:r>
              <a:rPr lang="en-US" sz="2000" b="1" dirty="0" smtClean="0"/>
              <a:t>optimized position, each of the remaining three holds has an increased vertical force component </a:t>
            </a:r>
            <a:r>
              <a:rPr lang="en-US" sz="2000" dirty="0" smtClean="0"/>
              <a:t>to make up for a hold release</a:t>
            </a:r>
          </a:p>
          <a:p>
            <a:pPr lvl="1"/>
            <a:r>
              <a:rPr lang="en-US" sz="1800" dirty="0" smtClean="0"/>
              <a:t>In the </a:t>
            </a:r>
            <a:r>
              <a:rPr lang="en-US" sz="1800" b="1" dirty="0" smtClean="0"/>
              <a:t>imposed position, only the contralateral holds gain vertical forces </a:t>
            </a:r>
            <a:r>
              <a:rPr lang="en-US" sz="1800" dirty="0" smtClean="0"/>
              <a:t>when a hold is released</a:t>
            </a:r>
          </a:p>
          <a:p>
            <a:r>
              <a:rPr lang="en-US" sz="2200" dirty="0" smtClean="0"/>
              <a:t>The contact (non-vertical) forces are 1.4 times lower</a:t>
            </a:r>
            <a:r>
              <a:rPr lang="en-US" sz="2200" b="1" dirty="0" smtClean="0"/>
              <a:t> </a:t>
            </a:r>
            <a:r>
              <a:rPr lang="en-US" sz="2200" dirty="0" smtClean="0"/>
              <a:t>in the optimized positions than the imposed position.</a:t>
            </a:r>
          </a:p>
          <a:p>
            <a:pPr lvl="1"/>
            <a:r>
              <a:rPr lang="en-US" sz="1800" dirty="0" smtClean="0"/>
              <a:t>This most apparent in the </a:t>
            </a:r>
            <a:r>
              <a:rPr lang="en-US" sz="1800" b="1" dirty="0" smtClean="0"/>
              <a:t>decrease of normal forces </a:t>
            </a:r>
            <a:r>
              <a:rPr lang="en-US" sz="1800" dirty="0" smtClean="0"/>
              <a:t>on the upper holds</a:t>
            </a:r>
          </a:p>
          <a:p>
            <a:r>
              <a:rPr lang="en-US" sz="2000" dirty="0" smtClean="0"/>
              <a:t>The </a:t>
            </a:r>
            <a:r>
              <a:rPr lang="en-US" sz="2000" b="1" dirty="0" smtClean="0"/>
              <a:t>contact forces of the LH hold </a:t>
            </a:r>
            <a:r>
              <a:rPr lang="en-US" sz="2000" dirty="0" smtClean="0"/>
              <a:t>(in a RH release) are crucial (and </a:t>
            </a:r>
            <a:r>
              <a:rPr lang="en-US" sz="2000" b="1" dirty="0" smtClean="0"/>
              <a:t>similar between imposed and optimized positions</a:t>
            </a:r>
            <a:r>
              <a:rPr lang="en-US" sz="2000" dirty="0" smtClean="0"/>
              <a:t>) as it becomes the only hold preventing the climber from falling backwards</a:t>
            </a:r>
          </a:p>
          <a:p>
            <a:r>
              <a:rPr lang="en-US" sz="2000" dirty="0" smtClean="0"/>
              <a:t>The optimized position is characterized by </a:t>
            </a:r>
            <a:r>
              <a:rPr lang="en-US" sz="2000" b="1" dirty="0" smtClean="0"/>
              <a:t>less severe transfers of body weight and lower contact forces </a:t>
            </a:r>
            <a:r>
              <a:rPr lang="en-US" sz="2000" dirty="0" smtClean="0"/>
              <a:t>due to increased use of the ipsilateral (same side) hold during 4-to-3 hold transitions, making it easier to maintain</a:t>
            </a:r>
          </a:p>
          <a:p>
            <a:endParaRPr lang="en-US" sz="1400" dirty="0" smtClean="0"/>
          </a:p>
          <a:p>
            <a:r>
              <a:rPr lang="en-US" sz="1400" i="1" dirty="0" smtClean="0"/>
              <a:t>All above topics discussed in [1]</a:t>
            </a:r>
            <a:endParaRPr lang="en-US" sz="1400" i="1"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r>
              <a:rPr lang="en-US" smtClean="0"/>
              <a:t>Background</a:t>
            </a:r>
          </a:p>
        </p:txBody>
      </p:sp>
      <p:sp>
        <p:nvSpPr>
          <p:cNvPr id="4099" name="Rectangle 8"/>
          <p:cNvSpPr>
            <a:spLocks noGrp="1" noChangeArrowheads="1"/>
          </p:cNvSpPr>
          <p:nvPr>
            <p:ph type="body" idx="1"/>
          </p:nvPr>
        </p:nvSpPr>
        <p:spPr/>
        <p:txBody>
          <a:bodyPr/>
          <a:lstStyle/>
          <a:p>
            <a:pPr>
              <a:lnSpc>
                <a:spcPct val="90000"/>
              </a:lnSpc>
            </a:pPr>
            <a:r>
              <a:rPr lang="en-US" sz="2400" dirty="0" smtClean="0"/>
              <a:t>The mechanics of rock climbing is not frequently a topic of journal articles</a:t>
            </a:r>
          </a:p>
          <a:p>
            <a:pPr>
              <a:lnSpc>
                <a:spcPct val="90000"/>
              </a:lnSpc>
            </a:pPr>
            <a:r>
              <a:rPr lang="en-US" sz="2400" dirty="0" smtClean="0"/>
              <a:t>Most articles on climbing focus on the physiology of rock climbers and injuries caused by rock climbing. </a:t>
            </a:r>
          </a:p>
          <a:p>
            <a:pPr>
              <a:lnSpc>
                <a:spcPct val="90000"/>
              </a:lnSpc>
            </a:pPr>
            <a:endParaRPr lang="en-US" sz="1600" dirty="0" smtClean="0"/>
          </a:p>
          <a:p>
            <a:pPr>
              <a:lnSpc>
                <a:spcPct val="90000"/>
              </a:lnSpc>
            </a:pPr>
            <a:r>
              <a:rPr lang="en-US" sz="1600" dirty="0" smtClean="0"/>
              <a:t>Articles on the physiology of climbers include</a:t>
            </a:r>
            <a:r>
              <a:rPr lang="en-US" sz="1200" dirty="0" smtClean="0"/>
              <a:t> </a:t>
            </a:r>
            <a:r>
              <a:rPr lang="en-US" sz="1200" i="1" dirty="0" smtClean="0"/>
              <a:t>(these articles are not covered in the following slides) </a:t>
            </a:r>
            <a:r>
              <a:rPr lang="en-US" sz="1600" dirty="0" smtClean="0"/>
              <a:t>:</a:t>
            </a:r>
            <a:r>
              <a:rPr lang="en-US" sz="2400" dirty="0" smtClean="0"/>
              <a:t> </a:t>
            </a:r>
          </a:p>
          <a:p>
            <a:pPr lvl="1">
              <a:lnSpc>
                <a:spcPct val="90000"/>
              </a:lnSpc>
            </a:pPr>
            <a:r>
              <a:rPr lang="en-US" sz="1200" dirty="0" smtClean="0"/>
              <a:t>[6]</a:t>
            </a:r>
          </a:p>
          <a:p>
            <a:pPr lvl="1">
              <a:lnSpc>
                <a:spcPct val="90000"/>
              </a:lnSpc>
            </a:pPr>
            <a:r>
              <a:rPr lang="en-US" sz="1200" dirty="0" smtClean="0"/>
              <a:t>Schweizer, S. "Biomechanical properties of the crimp grip position in rock climbers ." </a:t>
            </a:r>
            <a:r>
              <a:rPr lang="en-US" sz="1200" u="sng" dirty="0" smtClean="0"/>
              <a:t>Journal of Biomechanics</a:t>
            </a:r>
            <a:r>
              <a:rPr lang="en-US" sz="1200" dirty="0" smtClean="0"/>
              <a:t> 34 (2001): 217-223. </a:t>
            </a:r>
          </a:p>
          <a:p>
            <a:pPr lvl="1">
              <a:lnSpc>
                <a:spcPct val="90000"/>
              </a:lnSpc>
            </a:pPr>
            <a:endParaRPr lang="en-US" sz="1200" dirty="0" smtClean="0"/>
          </a:p>
          <a:p>
            <a:pPr lvl="1">
              <a:lnSpc>
                <a:spcPct val="90000"/>
              </a:lnSpc>
            </a:pPr>
            <a:r>
              <a:rPr lang="en-US" sz="1200" dirty="0" smtClean="0"/>
              <a:t>[8]</a:t>
            </a:r>
          </a:p>
          <a:p>
            <a:pPr lvl="1">
              <a:lnSpc>
                <a:spcPct val="90000"/>
              </a:lnSpc>
            </a:pPr>
            <a:r>
              <a:rPr lang="en-US" sz="1200" dirty="0" smtClean="0"/>
              <a:t>Watts, P. "Physiology of Difficult Rock Climbing." </a:t>
            </a:r>
            <a:r>
              <a:rPr lang="en-US" sz="1200" u="sng" dirty="0" smtClean="0"/>
              <a:t>European Journal of Applied Physiology</a:t>
            </a:r>
            <a:r>
              <a:rPr lang="en-US" sz="1200" dirty="0" smtClean="0"/>
              <a:t> 91 (2004): 361-372. </a:t>
            </a:r>
          </a:p>
          <a:p>
            <a:pPr>
              <a:lnSpc>
                <a:spcPct val="90000"/>
              </a:lnSpc>
            </a:pPr>
            <a:endParaRPr lang="en-US" sz="2400" dirty="0" smtClean="0"/>
          </a:p>
          <a:p>
            <a:pPr>
              <a:lnSpc>
                <a:spcPct val="90000"/>
              </a:lnSpc>
            </a:pPr>
            <a:r>
              <a:rPr lang="en-US" sz="2400" dirty="0" smtClean="0"/>
              <a:t>Few discuss the mechanics of climbing and focus on the static forces in equilibrium </a:t>
            </a:r>
          </a:p>
          <a:p>
            <a:pPr>
              <a:lnSpc>
                <a:spcPct val="90000"/>
              </a:lnSpc>
            </a:pPr>
            <a:r>
              <a:rPr lang="en-US" sz="2400" dirty="0" smtClean="0"/>
              <a:t>None (that I found) analyze the forces required to move the body upward</a:t>
            </a:r>
          </a:p>
          <a:p>
            <a:pPr lvl="1">
              <a:lnSpc>
                <a:spcPct val="90000"/>
              </a:lnSpc>
            </a:pPr>
            <a:endParaRPr lang="en-US" sz="1400" dirty="0" smtClean="0"/>
          </a:p>
          <a:p>
            <a:pPr>
              <a:lnSpc>
                <a:spcPct val="90000"/>
              </a:lnSpc>
            </a:pPr>
            <a:endParaRPr lang="en-US" sz="1400" dirty="0" smtClean="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Spread Stance and Inexperienced Climbers [RF Release]</a:t>
            </a:r>
            <a:endParaRPr lang="en-US" sz="2400" dirty="0"/>
          </a:p>
        </p:txBody>
      </p:sp>
      <p:sp>
        <p:nvSpPr>
          <p:cNvPr id="5" name="Slide Number Placeholder 4"/>
          <p:cNvSpPr>
            <a:spLocks noGrp="1"/>
          </p:cNvSpPr>
          <p:nvPr>
            <p:ph type="sldNum" sz="quarter" idx="10"/>
          </p:nvPr>
        </p:nvSpPr>
        <p:spPr/>
        <p:txBody>
          <a:bodyPr/>
          <a:lstStyle/>
          <a:p>
            <a:pPr>
              <a:defRPr/>
            </a:pPr>
            <a:fld id="{5DD10636-22F1-49AC-A190-5795CE09F51C}" type="slidenum">
              <a:rPr lang="en-US" smtClean="0"/>
              <a:pPr>
                <a:defRPr/>
              </a:pPr>
              <a:t>20</a:t>
            </a:fld>
            <a:endParaRPr lang="en-US" dirty="0"/>
          </a:p>
        </p:txBody>
      </p:sp>
      <p:pic>
        <p:nvPicPr>
          <p:cNvPr id="7" name="Picture 6" descr="stick_imposed.png"/>
          <p:cNvPicPr>
            <a:picLocks noChangeAspect="1"/>
          </p:cNvPicPr>
          <p:nvPr/>
        </p:nvPicPr>
        <p:blipFill>
          <a:blip r:embed="rId3" cstate="print"/>
          <a:srcRect l="16667"/>
          <a:stretch>
            <a:fillRect/>
          </a:stretch>
        </p:blipFill>
        <p:spPr>
          <a:xfrm>
            <a:off x="7162800" y="914400"/>
            <a:ext cx="1676400" cy="1617612"/>
          </a:xfrm>
          <a:prstGeom prst="rect">
            <a:avLst/>
          </a:prstGeom>
        </p:spPr>
      </p:pic>
      <p:sp>
        <p:nvSpPr>
          <p:cNvPr id="8" name="TextBox 7"/>
          <p:cNvSpPr txBox="1"/>
          <p:nvPr/>
        </p:nvSpPr>
        <p:spPr>
          <a:xfrm>
            <a:off x="2133600" y="5867400"/>
            <a:ext cx="2133600" cy="338554"/>
          </a:xfrm>
          <a:prstGeom prst="rect">
            <a:avLst/>
          </a:prstGeom>
          <a:noFill/>
        </p:spPr>
        <p:txBody>
          <a:bodyPr wrap="square" rtlCol="0">
            <a:spAutoFit/>
          </a:bodyPr>
          <a:lstStyle/>
          <a:p>
            <a:pPr algn="ctr"/>
            <a:r>
              <a:rPr lang="en-US" sz="1600" dirty="0" smtClean="0">
                <a:latin typeface="Arial Black" pitchFamily="34" charset="0"/>
              </a:rPr>
              <a:t> Beginners [4]</a:t>
            </a:r>
            <a:endParaRPr lang="en-US" sz="1600" dirty="0">
              <a:latin typeface="Arial Black" pitchFamily="34" charset="0"/>
            </a:endParaRPr>
          </a:p>
        </p:txBody>
      </p:sp>
      <p:pic>
        <p:nvPicPr>
          <p:cNvPr id="17" name="Content Placeholder 16" descr="7and4.png"/>
          <p:cNvPicPr>
            <a:picLocks noGrp="1" noChangeAspect="1"/>
          </p:cNvPicPr>
          <p:nvPr>
            <p:ph sz="half" idx="1"/>
          </p:nvPr>
        </p:nvPicPr>
        <p:blipFill>
          <a:blip r:embed="rId4"/>
          <a:srcRect b="12062"/>
          <a:stretch>
            <a:fillRect/>
          </a:stretch>
        </p:blipFill>
        <p:spPr>
          <a:xfrm>
            <a:off x="1828800" y="943921"/>
            <a:ext cx="5029200" cy="4999679"/>
          </a:xfrm>
        </p:spPr>
      </p:pic>
      <p:sp>
        <p:nvSpPr>
          <p:cNvPr id="18" name="TextBox 17"/>
          <p:cNvSpPr txBox="1"/>
          <p:nvPr/>
        </p:nvSpPr>
        <p:spPr>
          <a:xfrm>
            <a:off x="838200" y="1524000"/>
            <a:ext cx="1295400" cy="369332"/>
          </a:xfrm>
          <a:prstGeom prst="rect">
            <a:avLst/>
          </a:prstGeom>
          <a:noFill/>
        </p:spPr>
        <p:txBody>
          <a:bodyPr wrap="square" rtlCol="0">
            <a:spAutoFit/>
          </a:bodyPr>
          <a:lstStyle/>
          <a:p>
            <a:r>
              <a:rPr lang="en-US" sz="1800" b="1" dirty="0" smtClean="0"/>
              <a:t>Vertical</a:t>
            </a:r>
            <a:endParaRPr lang="en-US" sz="1800" b="1" dirty="0"/>
          </a:p>
        </p:txBody>
      </p:sp>
      <p:sp>
        <p:nvSpPr>
          <p:cNvPr id="19" name="TextBox 18"/>
          <p:cNvSpPr txBox="1"/>
          <p:nvPr/>
        </p:nvSpPr>
        <p:spPr>
          <a:xfrm>
            <a:off x="838200" y="3200400"/>
            <a:ext cx="1295400" cy="369332"/>
          </a:xfrm>
          <a:prstGeom prst="rect">
            <a:avLst/>
          </a:prstGeom>
          <a:noFill/>
        </p:spPr>
        <p:txBody>
          <a:bodyPr wrap="square" rtlCol="0">
            <a:spAutoFit/>
          </a:bodyPr>
          <a:lstStyle/>
          <a:p>
            <a:r>
              <a:rPr lang="en-US" sz="1800" b="1" dirty="0" smtClean="0"/>
              <a:t>Lateral</a:t>
            </a:r>
            <a:endParaRPr lang="en-US" sz="1800" b="1" dirty="0"/>
          </a:p>
        </p:txBody>
      </p:sp>
      <p:sp>
        <p:nvSpPr>
          <p:cNvPr id="20" name="TextBox 19"/>
          <p:cNvSpPr txBox="1"/>
          <p:nvPr/>
        </p:nvSpPr>
        <p:spPr>
          <a:xfrm>
            <a:off x="228600" y="4800600"/>
            <a:ext cx="1600200" cy="369332"/>
          </a:xfrm>
          <a:prstGeom prst="rect">
            <a:avLst/>
          </a:prstGeom>
          <a:noFill/>
        </p:spPr>
        <p:txBody>
          <a:bodyPr wrap="square" rtlCol="0">
            <a:spAutoFit/>
          </a:bodyPr>
          <a:lstStyle/>
          <a:p>
            <a:r>
              <a:rPr lang="en-US" sz="1800" b="1" dirty="0" smtClean="0"/>
              <a:t>Normal (A.P.)</a:t>
            </a:r>
            <a:endParaRPr lang="en-US" sz="1800" b="1" dirty="0"/>
          </a:p>
        </p:txBody>
      </p:sp>
      <p:cxnSp>
        <p:nvCxnSpPr>
          <p:cNvPr id="21" name="Straight Connector 20"/>
          <p:cNvCxnSpPr/>
          <p:nvPr/>
        </p:nvCxnSpPr>
        <p:spPr bwMode="auto">
          <a:xfrm>
            <a:off x="2514600" y="12192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2" name="TextBox 21"/>
          <p:cNvSpPr txBox="1"/>
          <p:nvPr/>
        </p:nvSpPr>
        <p:spPr>
          <a:xfrm>
            <a:off x="2590800" y="880646"/>
            <a:ext cx="914400" cy="338554"/>
          </a:xfrm>
          <a:prstGeom prst="rect">
            <a:avLst/>
          </a:prstGeom>
          <a:noFill/>
          <a:ln>
            <a:noFill/>
            <a:prstDash val="sysDot"/>
          </a:ln>
        </p:spPr>
        <p:txBody>
          <a:bodyPr wrap="square" rtlCol="0">
            <a:spAutoFit/>
          </a:bodyPr>
          <a:lstStyle/>
          <a:p>
            <a:pPr algn="ctr"/>
            <a:r>
              <a:rPr lang="en-US" sz="1600" b="1" dirty="0" smtClean="0"/>
              <a:t>~375N</a:t>
            </a:r>
            <a:endParaRPr lang="en-US" sz="1600" b="1" dirty="0"/>
          </a:p>
        </p:txBody>
      </p:sp>
      <p:cxnSp>
        <p:nvCxnSpPr>
          <p:cNvPr id="24" name="Straight Connector 23"/>
          <p:cNvCxnSpPr/>
          <p:nvPr/>
        </p:nvCxnSpPr>
        <p:spPr bwMode="auto">
          <a:xfrm>
            <a:off x="5029200" y="1446212"/>
            <a:ext cx="18288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5" name="TextBox 24"/>
          <p:cNvSpPr txBox="1"/>
          <p:nvPr/>
        </p:nvSpPr>
        <p:spPr>
          <a:xfrm>
            <a:off x="5105400" y="1107658"/>
            <a:ext cx="914400" cy="338554"/>
          </a:xfrm>
          <a:prstGeom prst="rect">
            <a:avLst/>
          </a:prstGeom>
          <a:noFill/>
          <a:ln>
            <a:noFill/>
            <a:prstDash val="sysDot"/>
          </a:ln>
        </p:spPr>
        <p:txBody>
          <a:bodyPr wrap="square" rtlCol="0">
            <a:spAutoFit/>
          </a:bodyPr>
          <a:lstStyle/>
          <a:p>
            <a:pPr algn="ctr"/>
            <a:r>
              <a:rPr lang="en-US" sz="1600" b="1" dirty="0" smtClean="0"/>
              <a:t>~300N</a:t>
            </a:r>
            <a:endParaRPr lang="en-US" sz="1600" b="1" dirty="0"/>
          </a:p>
        </p:txBody>
      </p:sp>
      <p:cxnSp>
        <p:nvCxnSpPr>
          <p:cNvPr id="26" name="Straight Connector 25"/>
          <p:cNvCxnSpPr/>
          <p:nvPr/>
        </p:nvCxnSpPr>
        <p:spPr bwMode="auto">
          <a:xfrm>
            <a:off x="2438400" y="29718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7" name="TextBox 26"/>
          <p:cNvSpPr txBox="1"/>
          <p:nvPr/>
        </p:nvSpPr>
        <p:spPr>
          <a:xfrm>
            <a:off x="2514600" y="2633246"/>
            <a:ext cx="914400" cy="338554"/>
          </a:xfrm>
          <a:prstGeom prst="rect">
            <a:avLst/>
          </a:prstGeom>
          <a:noFill/>
          <a:ln>
            <a:noFill/>
            <a:prstDash val="sysDot"/>
          </a:ln>
        </p:spPr>
        <p:txBody>
          <a:bodyPr wrap="square" rtlCol="0">
            <a:spAutoFit/>
          </a:bodyPr>
          <a:lstStyle/>
          <a:p>
            <a:pPr algn="ctr"/>
            <a:r>
              <a:rPr lang="en-US" sz="1600" b="1" dirty="0" smtClean="0"/>
              <a:t>~60N</a:t>
            </a:r>
            <a:endParaRPr lang="en-US" sz="1600" b="1" dirty="0"/>
          </a:p>
        </p:txBody>
      </p:sp>
      <p:cxnSp>
        <p:nvCxnSpPr>
          <p:cNvPr id="28" name="Straight Connector 27"/>
          <p:cNvCxnSpPr/>
          <p:nvPr/>
        </p:nvCxnSpPr>
        <p:spPr bwMode="auto">
          <a:xfrm>
            <a:off x="5029200" y="2819400"/>
            <a:ext cx="17526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9" name="TextBox 28"/>
          <p:cNvSpPr txBox="1"/>
          <p:nvPr/>
        </p:nvSpPr>
        <p:spPr>
          <a:xfrm>
            <a:off x="5943600" y="2438400"/>
            <a:ext cx="914400" cy="338554"/>
          </a:xfrm>
          <a:prstGeom prst="rect">
            <a:avLst/>
          </a:prstGeom>
          <a:noFill/>
          <a:ln>
            <a:noFill/>
            <a:prstDash val="sysDot"/>
          </a:ln>
        </p:spPr>
        <p:txBody>
          <a:bodyPr wrap="square" rtlCol="0">
            <a:spAutoFit/>
          </a:bodyPr>
          <a:lstStyle/>
          <a:p>
            <a:pPr algn="ctr"/>
            <a:r>
              <a:rPr lang="en-US" sz="1600" b="1" dirty="0" smtClean="0"/>
              <a:t>~80N</a:t>
            </a:r>
            <a:endParaRPr lang="en-US" sz="1600" b="1" dirty="0"/>
          </a:p>
        </p:txBody>
      </p:sp>
      <p:cxnSp>
        <p:nvCxnSpPr>
          <p:cNvPr id="33" name="Straight Connector 32"/>
          <p:cNvCxnSpPr/>
          <p:nvPr/>
        </p:nvCxnSpPr>
        <p:spPr bwMode="auto">
          <a:xfrm>
            <a:off x="4953000" y="47244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4" name="TextBox 33"/>
          <p:cNvSpPr txBox="1"/>
          <p:nvPr/>
        </p:nvSpPr>
        <p:spPr>
          <a:xfrm>
            <a:off x="6019800" y="4419600"/>
            <a:ext cx="914400" cy="338554"/>
          </a:xfrm>
          <a:prstGeom prst="rect">
            <a:avLst/>
          </a:prstGeom>
          <a:noFill/>
          <a:ln>
            <a:noFill/>
            <a:prstDash val="sysDot"/>
          </a:ln>
        </p:spPr>
        <p:txBody>
          <a:bodyPr wrap="square" rtlCol="0">
            <a:spAutoFit/>
          </a:bodyPr>
          <a:lstStyle/>
          <a:p>
            <a:pPr algn="ctr"/>
            <a:r>
              <a:rPr lang="en-US" sz="1600" b="1" dirty="0" smtClean="0"/>
              <a:t>~130N</a:t>
            </a:r>
            <a:endParaRPr lang="en-US" sz="1600" b="1" dirty="0"/>
          </a:p>
        </p:txBody>
      </p:sp>
      <p:cxnSp>
        <p:nvCxnSpPr>
          <p:cNvPr id="35" name="Straight Connector 34"/>
          <p:cNvCxnSpPr/>
          <p:nvPr/>
        </p:nvCxnSpPr>
        <p:spPr bwMode="auto">
          <a:xfrm>
            <a:off x="2362200" y="4494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6" name="TextBox 35"/>
          <p:cNvSpPr txBox="1"/>
          <p:nvPr/>
        </p:nvSpPr>
        <p:spPr>
          <a:xfrm>
            <a:off x="1981200" y="4233446"/>
            <a:ext cx="914400" cy="338554"/>
          </a:xfrm>
          <a:prstGeom prst="rect">
            <a:avLst/>
          </a:prstGeom>
          <a:noFill/>
          <a:ln>
            <a:noFill/>
            <a:prstDash val="sysDot"/>
          </a:ln>
        </p:spPr>
        <p:txBody>
          <a:bodyPr wrap="square" rtlCol="0">
            <a:spAutoFit/>
          </a:bodyPr>
          <a:lstStyle/>
          <a:p>
            <a:pPr algn="ctr"/>
            <a:r>
              <a:rPr lang="en-US" sz="1600" b="1" dirty="0" smtClean="0"/>
              <a:t>~60N</a:t>
            </a:r>
            <a:endParaRPr lang="en-US" sz="1600" b="1" dirty="0"/>
          </a:p>
        </p:txBody>
      </p:sp>
      <p:cxnSp>
        <p:nvCxnSpPr>
          <p:cNvPr id="37" name="Straight Connector 36"/>
          <p:cNvCxnSpPr/>
          <p:nvPr/>
        </p:nvCxnSpPr>
        <p:spPr bwMode="auto">
          <a:xfrm>
            <a:off x="2362200" y="5637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8" name="TextBox 37"/>
          <p:cNvSpPr txBox="1"/>
          <p:nvPr/>
        </p:nvSpPr>
        <p:spPr>
          <a:xfrm>
            <a:off x="2590800" y="5638800"/>
            <a:ext cx="914400" cy="338554"/>
          </a:xfrm>
          <a:prstGeom prst="rect">
            <a:avLst/>
          </a:prstGeom>
          <a:noFill/>
          <a:ln>
            <a:noFill/>
            <a:prstDash val="sysDot"/>
          </a:ln>
        </p:spPr>
        <p:txBody>
          <a:bodyPr wrap="square" rtlCol="0">
            <a:spAutoFit/>
          </a:bodyPr>
          <a:lstStyle/>
          <a:p>
            <a:pPr algn="ctr"/>
            <a:r>
              <a:rPr lang="en-US" sz="1600" b="1" dirty="0" smtClean="0"/>
              <a:t>~-30N</a:t>
            </a:r>
            <a:endParaRPr lang="en-US" sz="1600" b="1" dirty="0"/>
          </a:p>
        </p:txBody>
      </p:sp>
      <p:sp>
        <p:nvSpPr>
          <p:cNvPr id="39" name="TextBox 38"/>
          <p:cNvSpPr txBox="1"/>
          <p:nvPr/>
        </p:nvSpPr>
        <p:spPr>
          <a:xfrm>
            <a:off x="5943600" y="5638800"/>
            <a:ext cx="914400" cy="338554"/>
          </a:xfrm>
          <a:prstGeom prst="rect">
            <a:avLst/>
          </a:prstGeom>
          <a:noFill/>
          <a:ln>
            <a:noFill/>
            <a:prstDash val="sysDot"/>
          </a:ln>
        </p:spPr>
        <p:txBody>
          <a:bodyPr wrap="square" rtlCol="0">
            <a:spAutoFit/>
          </a:bodyPr>
          <a:lstStyle/>
          <a:p>
            <a:pPr algn="ctr"/>
            <a:r>
              <a:rPr lang="en-US" sz="1600" b="1" dirty="0" smtClean="0"/>
              <a:t>~-150N</a:t>
            </a:r>
            <a:endParaRPr lang="en-US" sz="1600" b="1" dirty="0"/>
          </a:p>
        </p:txBody>
      </p:sp>
      <p:cxnSp>
        <p:nvCxnSpPr>
          <p:cNvPr id="40" name="Straight Connector 39"/>
          <p:cNvCxnSpPr/>
          <p:nvPr/>
        </p:nvCxnSpPr>
        <p:spPr bwMode="auto">
          <a:xfrm>
            <a:off x="4953000" y="56372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41" name="TextBox 40"/>
          <p:cNvSpPr txBox="1"/>
          <p:nvPr/>
        </p:nvSpPr>
        <p:spPr>
          <a:xfrm>
            <a:off x="6019800" y="4040188"/>
            <a:ext cx="914400" cy="338554"/>
          </a:xfrm>
          <a:prstGeom prst="rect">
            <a:avLst/>
          </a:prstGeom>
          <a:noFill/>
          <a:ln>
            <a:noFill/>
            <a:prstDash val="sysDot"/>
          </a:ln>
        </p:spPr>
        <p:txBody>
          <a:bodyPr wrap="square" rtlCol="0">
            <a:spAutoFit/>
          </a:bodyPr>
          <a:lstStyle/>
          <a:p>
            <a:pPr algn="ctr"/>
            <a:r>
              <a:rPr lang="en-US" sz="1600" b="1" dirty="0" smtClean="0"/>
              <a:t>~-90N</a:t>
            </a:r>
            <a:endParaRPr lang="en-US" sz="1600" b="1" dirty="0"/>
          </a:p>
        </p:txBody>
      </p:sp>
      <p:cxnSp>
        <p:nvCxnSpPr>
          <p:cNvPr id="42" name="Straight Connector 41"/>
          <p:cNvCxnSpPr/>
          <p:nvPr/>
        </p:nvCxnSpPr>
        <p:spPr bwMode="auto">
          <a:xfrm>
            <a:off x="4953000" y="40386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pic>
        <p:nvPicPr>
          <p:cNvPr id="43" name="Content Placeholder 35" descr="forces.png"/>
          <p:cNvPicPr>
            <a:picLocks noGrp="1" noChangeAspect="1"/>
          </p:cNvPicPr>
          <p:nvPr>
            <p:ph sz="half" idx="2"/>
          </p:nvPr>
        </p:nvPicPr>
        <p:blipFill>
          <a:blip r:embed="rId5"/>
          <a:srcRect l="92428" t="38418" b="35005"/>
          <a:stretch>
            <a:fillRect/>
          </a:stretch>
        </p:blipFill>
        <p:spPr>
          <a:xfrm>
            <a:off x="7315200" y="2699556"/>
            <a:ext cx="666586" cy="1567644"/>
          </a:xfrm>
        </p:spPr>
      </p:pic>
      <p:sp>
        <p:nvSpPr>
          <p:cNvPr id="44" name="TextBox 43"/>
          <p:cNvSpPr txBox="1"/>
          <p:nvPr/>
        </p:nvSpPr>
        <p:spPr>
          <a:xfrm>
            <a:off x="4648200" y="5867400"/>
            <a:ext cx="2743200" cy="338554"/>
          </a:xfrm>
          <a:prstGeom prst="rect">
            <a:avLst/>
          </a:prstGeom>
          <a:noFill/>
        </p:spPr>
        <p:txBody>
          <a:bodyPr wrap="square" rtlCol="0">
            <a:spAutoFit/>
          </a:bodyPr>
          <a:lstStyle/>
          <a:p>
            <a:pPr algn="ctr"/>
            <a:r>
              <a:rPr lang="en-US" sz="1600" dirty="0" smtClean="0">
                <a:latin typeface="Arial Black" pitchFamily="34" charset="0"/>
              </a:rPr>
              <a:t>International Level [4]</a:t>
            </a:r>
            <a:endParaRPr lang="en-US" sz="1600" dirty="0">
              <a:latin typeface="Arial Black" pitchFamily="34" charset="0"/>
            </a:endParaRPr>
          </a:p>
        </p:txBody>
      </p:sp>
      <p:cxnSp>
        <p:nvCxnSpPr>
          <p:cNvPr id="45" name="Straight Connector 44"/>
          <p:cNvCxnSpPr/>
          <p:nvPr/>
        </p:nvCxnSpPr>
        <p:spPr bwMode="auto">
          <a:xfrm rot="5400000">
            <a:off x="1905794" y="3504406"/>
            <a:ext cx="4876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2" name="TextBox 31"/>
          <p:cNvSpPr txBox="1"/>
          <p:nvPr/>
        </p:nvSpPr>
        <p:spPr>
          <a:xfrm>
            <a:off x="1981200" y="3200400"/>
            <a:ext cx="609600" cy="369332"/>
          </a:xfrm>
          <a:prstGeom prst="rect">
            <a:avLst/>
          </a:prstGeom>
          <a:noFill/>
        </p:spPr>
        <p:txBody>
          <a:bodyPr wrap="square" rtlCol="0">
            <a:spAutoFit/>
          </a:bodyPr>
          <a:lstStyle/>
          <a:p>
            <a:r>
              <a:rPr lang="en-US" sz="1800" dirty="0" smtClean="0"/>
              <a:t>*</a:t>
            </a:r>
            <a:endParaRPr lang="en-US" sz="1800" dirty="0"/>
          </a:p>
        </p:txBody>
      </p:sp>
      <p:sp>
        <p:nvSpPr>
          <p:cNvPr id="46" name="TextBox 45"/>
          <p:cNvSpPr txBox="1"/>
          <p:nvPr/>
        </p:nvSpPr>
        <p:spPr>
          <a:xfrm>
            <a:off x="2057400" y="6096000"/>
            <a:ext cx="2706190" cy="307777"/>
          </a:xfrm>
          <a:prstGeom prst="rect">
            <a:avLst/>
          </a:prstGeom>
          <a:noFill/>
        </p:spPr>
        <p:txBody>
          <a:bodyPr wrap="none" rtlCol="0">
            <a:spAutoFit/>
          </a:bodyPr>
          <a:lstStyle/>
          <a:p>
            <a:r>
              <a:rPr lang="en-US" sz="1400" dirty="0" smtClean="0"/>
              <a:t>* Suspect lateral signs are reversed</a:t>
            </a:r>
            <a:endParaRPr lang="en-US" sz="1400" dirty="0"/>
          </a:p>
        </p:txBody>
      </p:sp>
      <p:cxnSp>
        <p:nvCxnSpPr>
          <p:cNvPr id="47" name="Straight Connector 46"/>
          <p:cNvCxnSpPr/>
          <p:nvPr/>
        </p:nvCxnSpPr>
        <p:spPr bwMode="auto">
          <a:xfrm>
            <a:off x="2362200" y="4079458"/>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48" name="TextBox 47"/>
          <p:cNvSpPr txBox="1"/>
          <p:nvPr/>
        </p:nvSpPr>
        <p:spPr>
          <a:xfrm>
            <a:off x="3124200" y="4038600"/>
            <a:ext cx="914400" cy="338554"/>
          </a:xfrm>
          <a:prstGeom prst="rect">
            <a:avLst/>
          </a:prstGeom>
          <a:noFill/>
          <a:ln>
            <a:noFill/>
            <a:prstDash val="sysDot"/>
          </a:ln>
        </p:spPr>
        <p:txBody>
          <a:bodyPr wrap="square" rtlCol="0">
            <a:spAutoFit/>
          </a:bodyPr>
          <a:lstStyle/>
          <a:p>
            <a:pPr algn="ctr"/>
            <a:r>
              <a:rPr lang="en-US" sz="1600" b="1" dirty="0" smtClean="0"/>
              <a:t>~-80N</a:t>
            </a: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762000"/>
          </a:xfrm>
        </p:spPr>
        <p:txBody>
          <a:bodyPr/>
          <a:lstStyle/>
          <a:p>
            <a:r>
              <a:rPr lang="en-US" sz="2400" dirty="0" smtClean="0"/>
              <a:t>From Spread Stance and Inexperienced Climbers</a:t>
            </a:r>
            <a:endParaRPr lang="en-US" sz="2400" dirty="0"/>
          </a:p>
        </p:txBody>
      </p:sp>
      <p:sp>
        <p:nvSpPr>
          <p:cNvPr id="3" name="Content Placeholder 2"/>
          <p:cNvSpPr>
            <a:spLocks noGrp="1"/>
          </p:cNvSpPr>
          <p:nvPr>
            <p:ph idx="1"/>
          </p:nvPr>
        </p:nvSpPr>
        <p:spPr/>
        <p:txBody>
          <a:bodyPr/>
          <a:lstStyle/>
          <a:p>
            <a:r>
              <a:rPr lang="en-US" sz="2000" dirty="0" smtClean="0"/>
              <a:t>The use of spread posture seems to indicate an increase in lateral forces over the imposed posture*</a:t>
            </a:r>
          </a:p>
          <a:p>
            <a:r>
              <a:rPr lang="en-US" sz="2000" b="1" dirty="0" smtClean="0"/>
              <a:t>Beginners heavily favor using lower limbs </a:t>
            </a:r>
            <a:r>
              <a:rPr lang="en-US" sz="2000" dirty="0" smtClean="0"/>
              <a:t>(in 4-hold equilibrium) to:</a:t>
            </a:r>
          </a:p>
          <a:p>
            <a:pPr lvl="1"/>
            <a:r>
              <a:rPr lang="en-US" sz="1800" dirty="0" smtClean="0"/>
              <a:t>Support vertical forces (~90% </a:t>
            </a:r>
            <a:r>
              <a:rPr lang="en-US" sz="1800" dirty="0" err="1" smtClean="0"/>
              <a:t>vs</a:t>
            </a:r>
            <a:r>
              <a:rPr lang="en-US" sz="1800" dirty="0" smtClean="0"/>
              <a:t> ~10% </a:t>
            </a:r>
            <a:r>
              <a:rPr lang="en-US" sz="1200" i="1" dirty="0" smtClean="0"/>
              <a:t>(on hand holds) </a:t>
            </a:r>
            <a:r>
              <a:rPr lang="en-US" sz="1800" dirty="0" smtClean="0"/>
              <a:t>of body weight)</a:t>
            </a:r>
          </a:p>
          <a:p>
            <a:pPr lvl="1"/>
            <a:r>
              <a:rPr lang="en-US" sz="1800" dirty="0" smtClean="0"/>
              <a:t>Create lateral forces (9.7% </a:t>
            </a:r>
            <a:r>
              <a:rPr lang="en-US" sz="1800" dirty="0" err="1" smtClean="0"/>
              <a:t>vs</a:t>
            </a:r>
            <a:r>
              <a:rPr lang="en-US" sz="1800" dirty="0" smtClean="0"/>
              <a:t> 2.8%</a:t>
            </a:r>
            <a:r>
              <a:rPr lang="en-US" sz="1800" i="1" dirty="0" smtClean="0"/>
              <a:t> </a:t>
            </a:r>
            <a:r>
              <a:rPr lang="en-US" sz="1200" i="1" dirty="0" smtClean="0"/>
              <a:t>(on hand holds)</a:t>
            </a:r>
            <a:r>
              <a:rPr lang="en-US" sz="1200" dirty="0" smtClean="0"/>
              <a:t> </a:t>
            </a:r>
            <a:r>
              <a:rPr lang="en-US" sz="1800" dirty="0" smtClean="0"/>
              <a:t>of body weight)</a:t>
            </a:r>
          </a:p>
          <a:p>
            <a:r>
              <a:rPr lang="en-US" sz="2000" dirty="0" smtClean="0"/>
              <a:t>The emphasis of the lower limbs in lateral force creation causes extreme shifts in forces during the 4-to-3 hold transition</a:t>
            </a:r>
          </a:p>
          <a:p>
            <a:r>
              <a:rPr lang="en-US" sz="2000" dirty="0" smtClean="0"/>
              <a:t>Normal load applied by beginners is consistent with that applied by experienced climbers </a:t>
            </a:r>
            <a:r>
              <a:rPr lang="en-US" sz="1800" dirty="0" smtClean="0"/>
              <a:t>(~8% of body weight on all holds)*</a:t>
            </a:r>
            <a:endParaRPr lang="en-US" sz="2000" dirty="0" smtClean="0"/>
          </a:p>
          <a:p>
            <a:endParaRPr lang="en-US" sz="2000" dirty="0" smtClean="0"/>
          </a:p>
          <a:p>
            <a:r>
              <a:rPr lang="en-US" sz="2000" dirty="0" smtClean="0"/>
              <a:t>It seems likely that the greatest forces encountered on lower holds would be caused by uneven loading from untrained users</a:t>
            </a:r>
            <a:r>
              <a:rPr lang="en-US" sz="2000" b="1" dirty="0" smtClean="0"/>
              <a:t>*</a:t>
            </a:r>
            <a:endParaRPr lang="en-US" sz="2400" b="1" dirty="0" smtClean="0"/>
          </a:p>
          <a:p>
            <a:pPr>
              <a:buNone/>
            </a:pPr>
            <a:endParaRPr lang="en-US" sz="1200" i="1" dirty="0" smtClean="0"/>
          </a:p>
          <a:p>
            <a:pPr>
              <a:buNone/>
            </a:pPr>
            <a:endParaRPr lang="en-US" sz="1200" i="1" dirty="0" smtClean="0"/>
          </a:p>
          <a:p>
            <a:pPr>
              <a:buNone/>
            </a:pPr>
            <a:endParaRPr lang="en-US" sz="1200" i="1" dirty="0" smtClean="0"/>
          </a:p>
          <a:p>
            <a:pPr>
              <a:buNone/>
            </a:pPr>
            <a:endParaRPr lang="en-US" sz="1200" i="1" dirty="0" smtClean="0"/>
          </a:p>
          <a:p>
            <a:pPr>
              <a:buNone/>
            </a:pPr>
            <a:endParaRPr lang="en-US" sz="1200" i="1" dirty="0" smtClean="0"/>
          </a:p>
          <a:p>
            <a:pPr>
              <a:buNone/>
            </a:pPr>
            <a:r>
              <a:rPr lang="en-US" sz="1200" i="1" dirty="0" smtClean="0"/>
              <a:t>*This analysis comes solely from personal observations as such comparisons are not made between articles</a:t>
            </a:r>
          </a:p>
          <a:p>
            <a:endParaRPr lang="en-US" sz="2400"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Content Placeholder 16" descr="7and4.png"/>
          <p:cNvPicPr>
            <a:picLocks noChangeAspect="1"/>
          </p:cNvPicPr>
          <p:nvPr/>
        </p:nvPicPr>
        <p:blipFill>
          <a:blip r:embed="rId3"/>
          <a:srcRect l="50090" r="11130" b="17808"/>
          <a:stretch>
            <a:fillRect/>
          </a:stretch>
        </p:blipFill>
        <p:spPr bwMode="auto">
          <a:xfrm>
            <a:off x="5029200" y="838200"/>
            <a:ext cx="1828800" cy="50304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Wall Incline [RF Release]</a:t>
            </a:r>
            <a:endParaRPr lang="en-US" dirty="0"/>
          </a:p>
        </p:txBody>
      </p:sp>
      <p:sp>
        <p:nvSpPr>
          <p:cNvPr id="5" name="Slide Number Placeholder 4"/>
          <p:cNvSpPr>
            <a:spLocks noGrp="1"/>
          </p:cNvSpPr>
          <p:nvPr>
            <p:ph type="sldNum" sz="quarter" idx="10"/>
          </p:nvPr>
        </p:nvSpPr>
        <p:spPr/>
        <p:txBody>
          <a:bodyPr/>
          <a:lstStyle/>
          <a:p>
            <a:pPr>
              <a:defRPr/>
            </a:pPr>
            <a:fld id="{5DD10636-22F1-49AC-A190-5795CE09F51C}" type="slidenum">
              <a:rPr lang="en-US" smtClean="0"/>
              <a:pPr>
                <a:defRPr/>
              </a:pPr>
              <a:t>22</a:t>
            </a:fld>
            <a:endParaRPr lang="en-US"/>
          </a:p>
        </p:txBody>
      </p:sp>
      <p:sp>
        <p:nvSpPr>
          <p:cNvPr id="8" name="TextBox 7"/>
          <p:cNvSpPr txBox="1"/>
          <p:nvPr/>
        </p:nvSpPr>
        <p:spPr>
          <a:xfrm>
            <a:off x="2743200" y="6062246"/>
            <a:ext cx="2133600" cy="338554"/>
          </a:xfrm>
          <a:prstGeom prst="rect">
            <a:avLst/>
          </a:prstGeom>
          <a:noFill/>
        </p:spPr>
        <p:txBody>
          <a:bodyPr wrap="square" rtlCol="0">
            <a:spAutoFit/>
          </a:bodyPr>
          <a:lstStyle/>
          <a:p>
            <a:pPr algn="ctr"/>
            <a:r>
              <a:rPr lang="en-US" sz="1600" dirty="0" smtClean="0">
                <a:latin typeface="Arial Black" pitchFamily="34" charset="0"/>
              </a:rPr>
              <a:t>Vertical [7]</a:t>
            </a:r>
            <a:endParaRPr lang="en-US" sz="1600" dirty="0">
              <a:latin typeface="Arial Black" pitchFamily="34" charset="0"/>
            </a:endParaRPr>
          </a:p>
        </p:txBody>
      </p:sp>
      <p:pic>
        <p:nvPicPr>
          <p:cNvPr id="17" name="Content Placeholder 16" descr="7and4.png"/>
          <p:cNvPicPr>
            <a:picLocks noGrp="1" noChangeAspect="1"/>
          </p:cNvPicPr>
          <p:nvPr>
            <p:ph sz="half" idx="1"/>
          </p:nvPr>
        </p:nvPicPr>
        <p:blipFill>
          <a:blip r:embed="rId3"/>
          <a:srcRect r="54757" b="17808"/>
          <a:stretch>
            <a:fillRect/>
          </a:stretch>
        </p:blipFill>
        <p:spPr>
          <a:xfrm>
            <a:off x="2514600" y="913163"/>
            <a:ext cx="2133600" cy="5030437"/>
          </a:xfrm>
        </p:spPr>
      </p:pic>
      <p:sp>
        <p:nvSpPr>
          <p:cNvPr id="18" name="TextBox 17"/>
          <p:cNvSpPr txBox="1"/>
          <p:nvPr/>
        </p:nvSpPr>
        <p:spPr>
          <a:xfrm>
            <a:off x="1600200" y="1066800"/>
            <a:ext cx="1295400" cy="369332"/>
          </a:xfrm>
          <a:prstGeom prst="rect">
            <a:avLst/>
          </a:prstGeom>
          <a:noFill/>
        </p:spPr>
        <p:txBody>
          <a:bodyPr wrap="square" rtlCol="0">
            <a:spAutoFit/>
          </a:bodyPr>
          <a:lstStyle/>
          <a:p>
            <a:r>
              <a:rPr lang="en-US" sz="1800" b="1" dirty="0" smtClean="0"/>
              <a:t>Vertical</a:t>
            </a:r>
            <a:endParaRPr lang="en-US" sz="1800" b="1" dirty="0"/>
          </a:p>
        </p:txBody>
      </p:sp>
      <p:sp>
        <p:nvSpPr>
          <p:cNvPr id="19" name="TextBox 18"/>
          <p:cNvSpPr txBox="1"/>
          <p:nvPr/>
        </p:nvSpPr>
        <p:spPr>
          <a:xfrm>
            <a:off x="1600200" y="3200400"/>
            <a:ext cx="1295400" cy="369332"/>
          </a:xfrm>
          <a:prstGeom prst="rect">
            <a:avLst/>
          </a:prstGeom>
          <a:noFill/>
        </p:spPr>
        <p:txBody>
          <a:bodyPr wrap="square" rtlCol="0">
            <a:spAutoFit/>
          </a:bodyPr>
          <a:lstStyle/>
          <a:p>
            <a:r>
              <a:rPr lang="en-US" sz="1800" b="1" dirty="0" smtClean="0"/>
              <a:t>Lateral</a:t>
            </a:r>
            <a:endParaRPr lang="en-US" sz="1800" b="1" dirty="0"/>
          </a:p>
        </p:txBody>
      </p:sp>
      <p:sp>
        <p:nvSpPr>
          <p:cNvPr id="20" name="TextBox 19"/>
          <p:cNvSpPr txBox="1"/>
          <p:nvPr/>
        </p:nvSpPr>
        <p:spPr>
          <a:xfrm>
            <a:off x="990600" y="4876800"/>
            <a:ext cx="1600200" cy="369332"/>
          </a:xfrm>
          <a:prstGeom prst="rect">
            <a:avLst/>
          </a:prstGeom>
          <a:noFill/>
        </p:spPr>
        <p:txBody>
          <a:bodyPr wrap="square" rtlCol="0">
            <a:spAutoFit/>
          </a:bodyPr>
          <a:lstStyle/>
          <a:p>
            <a:r>
              <a:rPr lang="en-US" sz="1800" b="1" dirty="0" smtClean="0"/>
              <a:t>Normal (A.P.)</a:t>
            </a:r>
            <a:endParaRPr lang="en-US" sz="1800" b="1" dirty="0"/>
          </a:p>
        </p:txBody>
      </p:sp>
      <p:cxnSp>
        <p:nvCxnSpPr>
          <p:cNvPr id="21" name="Straight Connector 20"/>
          <p:cNvCxnSpPr/>
          <p:nvPr/>
        </p:nvCxnSpPr>
        <p:spPr bwMode="auto">
          <a:xfrm>
            <a:off x="3048000" y="11430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2" name="TextBox 21"/>
          <p:cNvSpPr txBox="1"/>
          <p:nvPr/>
        </p:nvSpPr>
        <p:spPr>
          <a:xfrm>
            <a:off x="3657600" y="835223"/>
            <a:ext cx="914400" cy="307777"/>
          </a:xfrm>
          <a:prstGeom prst="rect">
            <a:avLst/>
          </a:prstGeom>
          <a:solidFill>
            <a:schemeClr val="bg1"/>
          </a:solidFill>
          <a:ln>
            <a:noFill/>
            <a:prstDash val="sysDot"/>
          </a:ln>
        </p:spPr>
        <p:txBody>
          <a:bodyPr wrap="square" rtlCol="0">
            <a:spAutoFit/>
          </a:bodyPr>
          <a:lstStyle/>
          <a:p>
            <a:pPr algn="ctr"/>
            <a:r>
              <a:rPr lang="en-US" sz="1400" b="1" dirty="0" smtClean="0"/>
              <a:t>~325N</a:t>
            </a:r>
            <a:endParaRPr lang="en-US" sz="1400" b="1" dirty="0"/>
          </a:p>
        </p:txBody>
      </p:sp>
      <p:cxnSp>
        <p:nvCxnSpPr>
          <p:cNvPr id="24" name="Straight Connector 23"/>
          <p:cNvCxnSpPr/>
          <p:nvPr/>
        </p:nvCxnSpPr>
        <p:spPr bwMode="auto">
          <a:xfrm>
            <a:off x="5257800" y="1143000"/>
            <a:ext cx="16002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5" name="TextBox 24"/>
          <p:cNvSpPr txBox="1"/>
          <p:nvPr/>
        </p:nvSpPr>
        <p:spPr>
          <a:xfrm>
            <a:off x="5867400" y="835223"/>
            <a:ext cx="914400" cy="307777"/>
          </a:xfrm>
          <a:prstGeom prst="rect">
            <a:avLst/>
          </a:prstGeom>
          <a:solidFill>
            <a:schemeClr val="bg1"/>
          </a:solidFill>
          <a:ln>
            <a:noFill/>
            <a:prstDash val="sysDot"/>
          </a:ln>
        </p:spPr>
        <p:txBody>
          <a:bodyPr wrap="square" rtlCol="0">
            <a:spAutoFit/>
          </a:bodyPr>
          <a:lstStyle/>
          <a:p>
            <a:pPr algn="ctr"/>
            <a:r>
              <a:rPr lang="en-US" sz="1400" b="1" dirty="0" smtClean="0"/>
              <a:t>~325N</a:t>
            </a:r>
            <a:endParaRPr lang="en-US" sz="1400" b="1" dirty="0"/>
          </a:p>
        </p:txBody>
      </p:sp>
      <p:cxnSp>
        <p:nvCxnSpPr>
          <p:cNvPr id="26" name="Straight Connector 25"/>
          <p:cNvCxnSpPr/>
          <p:nvPr/>
        </p:nvCxnSpPr>
        <p:spPr bwMode="auto">
          <a:xfrm>
            <a:off x="2971800" y="28194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7" name="TextBox 26"/>
          <p:cNvSpPr txBox="1"/>
          <p:nvPr/>
        </p:nvSpPr>
        <p:spPr>
          <a:xfrm>
            <a:off x="3810000" y="2438400"/>
            <a:ext cx="914400" cy="338554"/>
          </a:xfrm>
          <a:prstGeom prst="rect">
            <a:avLst/>
          </a:prstGeom>
          <a:solidFill>
            <a:schemeClr val="bg1"/>
          </a:solidFill>
          <a:ln>
            <a:noFill/>
            <a:prstDash val="sysDot"/>
          </a:ln>
        </p:spPr>
        <p:txBody>
          <a:bodyPr wrap="square" rtlCol="0">
            <a:spAutoFit/>
          </a:bodyPr>
          <a:lstStyle/>
          <a:p>
            <a:pPr algn="ctr"/>
            <a:r>
              <a:rPr lang="en-US" sz="1600" b="1" dirty="0" smtClean="0"/>
              <a:t>~80N</a:t>
            </a:r>
            <a:endParaRPr lang="en-US" sz="1600" b="1" dirty="0"/>
          </a:p>
        </p:txBody>
      </p:sp>
      <p:cxnSp>
        <p:nvCxnSpPr>
          <p:cNvPr id="28" name="Straight Connector 27"/>
          <p:cNvCxnSpPr/>
          <p:nvPr/>
        </p:nvCxnSpPr>
        <p:spPr bwMode="auto">
          <a:xfrm>
            <a:off x="5181600" y="2971800"/>
            <a:ext cx="16764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29" name="TextBox 28"/>
          <p:cNvSpPr txBox="1"/>
          <p:nvPr/>
        </p:nvSpPr>
        <p:spPr>
          <a:xfrm>
            <a:off x="5943600" y="2590800"/>
            <a:ext cx="914400" cy="338554"/>
          </a:xfrm>
          <a:prstGeom prst="rect">
            <a:avLst/>
          </a:prstGeom>
          <a:solidFill>
            <a:schemeClr val="bg1"/>
          </a:solidFill>
          <a:ln>
            <a:noFill/>
            <a:prstDash val="sysDot"/>
          </a:ln>
        </p:spPr>
        <p:txBody>
          <a:bodyPr wrap="square" rtlCol="0">
            <a:spAutoFit/>
          </a:bodyPr>
          <a:lstStyle/>
          <a:p>
            <a:pPr algn="ctr"/>
            <a:r>
              <a:rPr lang="en-US" sz="1600" b="1" dirty="0" smtClean="0"/>
              <a:t>~60N</a:t>
            </a:r>
            <a:endParaRPr lang="en-US" sz="1600" b="1" dirty="0"/>
          </a:p>
        </p:txBody>
      </p:sp>
      <p:cxnSp>
        <p:nvCxnSpPr>
          <p:cNvPr id="33" name="Straight Connector 32"/>
          <p:cNvCxnSpPr/>
          <p:nvPr/>
        </p:nvCxnSpPr>
        <p:spPr bwMode="auto">
          <a:xfrm>
            <a:off x="5181600" y="4800600"/>
            <a:ext cx="16002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4" name="TextBox 33"/>
          <p:cNvSpPr txBox="1"/>
          <p:nvPr/>
        </p:nvSpPr>
        <p:spPr>
          <a:xfrm>
            <a:off x="6096000" y="4419600"/>
            <a:ext cx="914400" cy="338554"/>
          </a:xfrm>
          <a:prstGeom prst="rect">
            <a:avLst/>
          </a:prstGeom>
          <a:solidFill>
            <a:schemeClr val="bg1"/>
          </a:solidFill>
          <a:ln>
            <a:noFill/>
            <a:prstDash val="sysDot"/>
          </a:ln>
        </p:spPr>
        <p:txBody>
          <a:bodyPr wrap="square" rtlCol="0">
            <a:spAutoFit/>
          </a:bodyPr>
          <a:lstStyle/>
          <a:p>
            <a:pPr algn="ctr"/>
            <a:r>
              <a:rPr lang="en-US" sz="1600" b="1" dirty="0" smtClean="0"/>
              <a:t>~110N</a:t>
            </a:r>
            <a:endParaRPr lang="en-US" sz="1600" b="1" dirty="0"/>
          </a:p>
        </p:txBody>
      </p:sp>
      <p:cxnSp>
        <p:nvCxnSpPr>
          <p:cNvPr id="35" name="Straight Connector 34"/>
          <p:cNvCxnSpPr/>
          <p:nvPr/>
        </p:nvCxnSpPr>
        <p:spPr bwMode="auto">
          <a:xfrm>
            <a:off x="2971800" y="3886200"/>
            <a:ext cx="16002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6" name="TextBox 35"/>
          <p:cNvSpPr txBox="1"/>
          <p:nvPr/>
        </p:nvSpPr>
        <p:spPr>
          <a:xfrm>
            <a:off x="3962400" y="3886200"/>
            <a:ext cx="914400" cy="338554"/>
          </a:xfrm>
          <a:prstGeom prst="rect">
            <a:avLst/>
          </a:prstGeom>
          <a:solidFill>
            <a:schemeClr val="bg1"/>
          </a:solidFill>
          <a:ln>
            <a:noFill/>
            <a:prstDash val="sysDot"/>
          </a:ln>
        </p:spPr>
        <p:txBody>
          <a:bodyPr wrap="square" rtlCol="0">
            <a:spAutoFit/>
          </a:bodyPr>
          <a:lstStyle/>
          <a:p>
            <a:pPr algn="ctr"/>
            <a:r>
              <a:rPr lang="en-US" sz="1600" b="1" dirty="0" smtClean="0"/>
              <a:t>~100N</a:t>
            </a:r>
            <a:endParaRPr lang="en-US" sz="1600" b="1" dirty="0"/>
          </a:p>
        </p:txBody>
      </p:sp>
      <p:cxnSp>
        <p:nvCxnSpPr>
          <p:cNvPr id="37" name="Straight Connector 36"/>
          <p:cNvCxnSpPr/>
          <p:nvPr/>
        </p:nvCxnSpPr>
        <p:spPr bwMode="auto">
          <a:xfrm>
            <a:off x="3048000" y="4799012"/>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38" name="TextBox 37"/>
          <p:cNvSpPr txBox="1"/>
          <p:nvPr/>
        </p:nvSpPr>
        <p:spPr>
          <a:xfrm>
            <a:off x="3733800" y="5715000"/>
            <a:ext cx="914400" cy="338554"/>
          </a:xfrm>
          <a:prstGeom prst="rect">
            <a:avLst/>
          </a:prstGeom>
          <a:solidFill>
            <a:schemeClr val="bg1"/>
          </a:solidFill>
          <a:ln>
            <a:noFill/>
            <a:prstDash val="sysDot"/>
          </a:ln>
        </p:spPr>
        <p:txBody>
          <a:bodyPr wrap="square" rtlCol="0">
            <a:spAutoFit/>
          </a:bodyPr>
          <a:lstStyle/>
          <a:p>
            <a:pPr algn="ctr"/>
            <a:r>
              <a:rPr lang="en-US" sz="1600" b="1" dirty="0" smtClean="0"/>
              <a:t>~-130N</a:t>
            </a:r>
            <a:endParaRPr lang="en-US" sz="1600" b="1" dirty="0"/>
          </a:p>
        </p:txBody>
      </p:sp>
      <p:sp>
        <p:nvSpPr>
          <p:cNvPr id="39" name="TextBox 38"/>
          <p:cNvSpPr txBox="1"/>
          <p:nvPr/>
        </p:nvSpPr>
        <p:spPr>
          <a:xfrm>
            <a:off x="6172200" y="5562600"/>
            <a:ext cx="914400" cy="338554"/>
          </a:xfrm>
          <a:prstGeom prst="rect">
            <a:avLst/>
          </a:prstGeom>
          <a:solidFill>
            <a:schemeClr val="bg1"/>
          </a:solidFill>
          <a:ln>
            <a:noFill/>
            <a:prstDash val="sysDot"/>
          </a:ln>
        </p:spPr>
        <p:txBody>
          <a:bodyPr wrap="square" rtlCol="0">
            <a:spAutoFit/>
          </a:bodyPr>
          <a:lstStyle/>
          <a:p>
            <a:pPr algn="ctr"/>
            <a:r>
              <a:rPr lang="en-US" sz="1600" b="1" dirty="0" smtClean="0"/>
              <a:t>~-70N</a:t>
            </a:r>
            <a:endParaRPr lang="en-US" sz="1600" b="1" dirty="0"/>
          </a:p>
        </p:txBody>
      </p:sp>
      <p:cxnSp>
        <p:nvCxnSpPr>
          <p:cNvPr id="40" name="Straight Connector 39"/>
          <p:cNvCxnSpPr/>
          <p:nvPr/>
        </p:nvCxnSpPr>
        <p:spPr bwMode="auto">
          <a:xfrm>
            <a:off x="5181600" y="5562600"/>
            <a:ext cx="16002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41" name="TextBox 40"/>
          <p:cNvSpPr txBox="1"/>
          <p:nvPr/>
        </p:nvSpPr>
        <p:spPr>
          <a:xfrm>
            <a:off x="5943600" y="3733800"/>
            <a:ext cx="914400" cy="338554"/>
          </a:xfrm>
          <a:prstGeom prst="rect">
            <a:avLst/>
          </a:prstGeom>
          <a:solidFill>
            <a:schemeClr val="bg1"/>
          </a:solidFill>
          <a:ln>
            <a:noFill/>
            <a:prstDash val="sysDot"/>
          </a:ln>
        </p:spPr>
        <p:txBody>
          <a:bodyPr wrap="square" rtlCol="0">
            <a:spAutoFit/>
          </a:bodyPr>
          <a:lstStyle/>
          <a:p>
            <a:pPr algn="ctr"/>
            <a:r>
              <a:rPr lang="en-US" sz="1600" b="1" dirty="0" smtClean="0"/>
              <a:t>~-80N</a:t>
            </a:r>
            <a:endParaRPr lang="en-US" sz="1600" b="1" dirty="0"/>
          </a:p>
        </p:txBody>
      </p:sp>
      <p:cxnSp>
        <p:nvCxnSpPr>
          <p:cNvPr id="42" name="Straight Connector 41"/>
          <p:cNvCxnSpPr/>
          <p:nvPr/>
        </p:nvCxnSpPr>
        <p:spPr bwMode="auto">
          <a:xfrm>
            <a:off x="5257800" y="3732212"/>
            <a:ext cx="16002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pic>
        <p:nvPicPr>
          <p:cNvPr id="43" name="Content Placeholder 35" descr="forces.png"/>
          <p:cNvPicPr>
            <a:picLocks noGrp="1" noChangeAspect="1"/>
          </p:cNvPicPr>
          <p:nvPr>
            <p:ph sz="half" idx="2"/>
          </p:nvPr>
        </p:nvPicPr>
        <p:blipFill>
          <a:blip r:embed="rId4"/>
          <a:srcRect l="92428" t="38418" b="35005"/>
          <a:stretch>
            <a:fillRect/>
          </a:stretch>
        </p:blipFill>
        <p:spPr>
          <a:xfrm>
            <a:off x="7848600" y="4381500"/>
            <a:ext cx="666586" cy="1567644"/>
          </a:xfrm>
        </p:spPr>
      </p:pic>
      <p:cxnSp>
        <p:nvCxnSpPr>
          <p:cNvPr id="64" name="Straight Connector 63"/>
          <p:cNvCxnSpPr/>
          <p:nvPr/>
        </p:nvCxnSpPr>
        <p:spPr bwMode="auto">
          <a:xfrm>
            <a:off x="3048000" y="5715000"/>
            <a:ext cx="1524000" cy="1588"/>
          </a:xfrm>
          <a:prstGeom prst="line">
            <a:avLst/>
          </a:prstGeom>
          <a:solidFill>
            <a:schemeClr val="accent1"/>
          </a:solidFill>
          <a:ln w="28575" cap="flat" cmpd="sng" algn="ctr">
            <a:solidFill>
              <a:srgbClr val="002060"/>
            </a:solidFill>
            <a:prstDash val="sysDot"/>
            <a:round/>
            <a:headEnd type="none" w="med" len="med"/>
            <a:tailEnd type="none" w="med" len="med"/>
          </a:ln>
          <a:effectLst/>
        </p:spPr>
      </p:cxnSp>
      <p:sp>
        <p:nvSpPr>
          <p:cNvPr id="70" name="TextBox 69"/>
          <p:cNvSpPr txBox="1"/>
          <p:nvPr/>
        </p:nvSpPr>
        <p:spPr>
          <a:xfrm>
            <a:off x="3733800" y="4385846"/>
            <a:ext cx="914400" cy="338554"/>
          </a:xfrm>
          <a:prstGeom prst="rect">
            <a:avLst/>
          </a:prstGeom>
          <a:solidFill>
            <a:schemeClr val="bg1"/>
          </a:solidFill>
          <a:ln>
            <a:noFill/>
            <a:prstDash val="sysDot"/>
          </a:ln>
        </p:spPr>
        <p:txBody>
          <a:bodyPr wrap="square" rtlCol="0">
            <a:spAutoFit/>
          </a:bodyPr>
          <a:lstStyle/>
          <a:p>
            <a:pPr algn="ctr"/>
            <a:r>
              <a:rPr lang="en-US" sz="1600" b="1" dirty="0" smtClean="0"/>
              <a:t>~130N</a:t>
            </a:r>
            <a:endParaRPr lang="en-US" sz="1600" b="1" dirty="0"/>
          </a:p>
        </p:txBody>
      </p:sp>
      <p:cxnSp>
        <p:nvCxnSpPr>
          <p:cNvPr id="73" name="Straight Connector 72"/>
          <p:cNvCxnSpPr/>
          <p:nvPr/>
        </p:nvCxnSpPr>
        <p:spPr bwMode="auto">
          <a:xfrm rot="5400000">
            <a:off x="2362994" y="3352006"/>
            <a:ext cx="4876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4" name="TextBox 73"/>
          <p:cNvSpPr txBox="1"/>
          <p:nvPr/>
        </p:nvSpPr>
        <p:spPr>
          <a:xfrm>
            <a:off x="4800600" y="6062246"/>
            <a:ext cx="2133600" cy="338554"/>
          </a:xfrm>
          <a:prstGeom prst="rect">
            <a:avLst/>
          </a:prstGeom>
          <a:noFill/>
        </p:spPr>
        <p:txBody>
          <a:bodyPr wrap="square" rtlCol="0">
            <a:spAutoFit/>
          </a:bodyPr>
          <a:lstStyle/>
          <a:p>
            <a:pPr algn="ctr"/>
            <a:r>
              <a:rPr lang="en-US" sz="1600" dirty="0" smtClean="0">
                <a:latin typeface="Arial Black" pitchFamily="34" charset="0"/>
              </a:rPr>
              <a:t> Steep [7]</a:t>
            </a:r>
            <a:endParaRPr lang="en-US" sz="1600" dirty="0">
              <a:latin typeface="Arial Black" pitchFamily="34" charset="0"/>
            </a:endParaRPr>
          </a:p>
        </p:txBody>
      </p:sp>
      <p:pic>
        <p:nvPicPr>
          <p:cNvPr id="67" name="Picture 66" descr="stick_imposed.png"/>
          <p:cNvPicPr>
            <a:picLocks noChangeAspect="1"/>
          </p:cNvPicPr>
          <p:nvPr/>
        </p:nvPicPr>
        <p:blipFill>
          <a:blip r:embed="rId5" cstate="print"/>
          <a:srcRect l="81061"/>
          <a:stretch>
            <a:fillRect/>
          </a:stretch>
        </p:blipFill>
        <p:spPr>
          <a:xfrm>
            <a:off x="457200" y="1447799"/>
            <a:ext cx="609600" cy="2588179"/>
          </a:xfrm>
          <a:prstGeom prst="rect">
            <a:avLst/>
          </a:prstGeom>
        </p:spPr>
      </p:pic>
      <p:pic>
        <p:nvPicPr>
          <p:cNvPr id="68" name="Picture 67" descr="stick_imposed.png"/>
          <p:cNvPicPr>
            <a:picLocks noChangeAspect="1"/>
          </p:cNvPicPr>
          <p:nvPr/>
        </p:nvPicPr>
        <p:blipFill>
          <a:blip r:embed="rId5" cstate="print"/>
          <a:srcRect l="81061"/>
          <a:stretch>
            <a:fillRect/>
          </a:stretch>
        </p:blipFill>
        <p:spPr>
          <a:xfrm rot="21000000">
            <a:off x="7315200" y="1691117"/>
            <a:ext cx="609600" cy="2192462"/>
          </a:xfrm>
          <a:prstGeom prst="rect">
            <a:avLst/>
          </a:prstGeom>
        </p:spPr>
      </p:pic>
      <p:cxnSp>
        <p:nvCxnSpPr>
          <p:cNvPr id="75" name="Straight Connector 74"/>
          <p:cNvCxnSpPr/>
          <p:nvPr/>
        </p:nvCxnSpPr>
        <p:spPr bwMode="auto">
          <a:xfrm rot="5400000" flipH="1" flipV="1">
            <a:off x="6883829" y="2626963"/>
            <a:ext cx="2388330" cy="1588"/>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Wall Incline</a:t>
            </a:r>
            <a:endParaRPr lang="en-US" dirty="0"/>
          </a:p>
        </p:txBody>
      </p:sp>
      <p:sp>
        <p:nvSpPr>
          <p:cNvPr id="3" name="Content Placeholder 2"/>
          <p:cNvSpPr>
            <a:spLocks noGrp="1"/>
          </p:cNvSpPr>
          <p:nvPr>
            <p:ph idx="1"/>
          </p:nvPr>
        </p:nvSpPr>
        <p:spPr/>
        <p:txBody>
          <a:bodyPr/>
          <a:lstStyle/>
          <a:p>
            <a:r>
              <a:rPr lang="en-US" sz="2000" dirty="0" smtClean="0"/>
              <a:t>Overall, a vertical wall tended to favored the use of lower holds </a:t>
            </a:r>
            <a:r>
              <a:rPr lang="en-US" sz="1600" dirty="0" smtClean="0"/>
              <a:t>(57+12% of body weight)</a:t>
            </a:r>
            <a:r>
              <a:rPr lang="en-US" sz="2000" dirty="0" smtClean="0"/>
              <a:t>, while a </a:t>
            </a:r>
            <a:r>
              <a:rPr lang="en-US" sz="2000" b="1" dirty="0" smtClean="0"/>
              <a:t>steep wall angle favored upper holds </a:t>
            </a:r>
            <a:r>
              <a:rPr lang="en-US" sz="1600" dirty="0" smtClean="0"/>
              <a:t>(62±9% of body weight)</a:t>
            </a:r>
          </a:p>
          <a:p>
            <a:r>
              <a:rPr lang="en-US" sz="2000" b="1" dirty="0" smtClean="0"/>
              <a:t>Contact (non-vertical) forces were significantly lower in the steep position </a:t>
            </a:r>
            <a:r>
              <a:rPr lang="en-US" sz="2000" dirty="0" smtClean="0"/>
              <a:t>than when in the vertical position</a:t>
            </a:r>
          </a:p>
          <a:p>
            <a:r>
              <a:rPr lang="en-US" sz="2000" dirty="0" smtClean="0"/>
              <a:t>In the steep position, the </a:t>
            </a:r>
            <a:r>
              <a:rPr lang="en-US" sz="2000" b="1" dirty="0" smtClean="0"/>
              <a:t>distribution of forces is more homogenous </a:t>
            </a:r>
            <a:r>
              <a:rPr lang="en-US" sz="2000" dirty="0" smtClean="0"/>
              <a:t>between the remaining holds than when in a vertical position </a:t>
            </a:r>
          </a:p>
          <a:p>
            <a:endParaRPr lang="en-US" sz="2000" dirty="0" smtClean="0"/>
          </a:p>
          <a:p>
            <a:r>
              <a:rPr lang="en-US" sz="2000" dirty="0" smtClean="0"/>
              <a:t>Theoretically (as suggested in [1]), this means that </a:t>
            </a:r>
            <a:r>
              <a:rPr lang="en-US" sz="2000" b="1" dirty="0" smtClean="0"/>
              <a:t>the steep position is mechanically easier </a:t>
            </a:r>
            <a:r>
              <a:rPr lang="en-US" sz="2000" dirty="0" smtClean="0"/>
              <a:t>to maintain than the vertical, however since “the legs are more adapted to support the body weight than the arms,” steep positions seem more difficult to climbers</a:t>
            </a:r>
            <a:endParaRPr lang="en-US" sz="1200" i="1" dirty="0" smtClean="0"/>
          </a:p>
          <a:p>
            <a:r>
              <a:rPr lang="en-US" sz="1400" i="1" dirty="0" smtClean="0"/>
              <a:t>All above topics discussed in [7]</a:t>
            </a:r>
          </a:p>
          <a:p>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Moments (RF Release)</a:t>
            </a:r>
            <a:endParaRPr lang="en-US" dirty="0"/>
          </a:p>
        </p:txBody>
      </p:sp>
      <p:sp>
        <p:nvSpPr>
          <p:cNvPr id="5" name="Slide Number Placeholder 4"/>
          <p:cNvSpPr>
            <a:spLocks noGrp="1"/>
          </p:cNvSpPr>
          <p:nvPr>
            <p:ph type="sldNum" sz="quarter" idx="10"/>
          </p:nvPr>
        </p:nvSpPr>
        <p:spPr/>
        <p:txBody>
          <a:bodyPr/>
          <a:lstStyle/>
          <a:p>
            <a:pPr>
              <a:defRPr/>
            </a:pPr>
            <a:fld id="{5DD10636-22F1-49AC-A190-5795CE09F51C}" type="slidenum">
              <a:rPr lang="en-US" smtClean="0"/>
              <a:pPr>
                <a:defRPr/>
              </a:pPr>
              <a:t>24</a:t>
            </a:fld>
            <a:endParaRPr lang="en-US"/>
          </a:p>
        </p:txBody>
      </p:sp>
      <p:sp>
        <p:nvSpPr>
          <p:cNvPr id="8" name="TextBox 7"/>
          <p:cNvSpPr txBox="1"/>
          <p:nvPr/>
        </p:nvSpPr>
        <p:spPr>
          <a:xfrm>
            <a:off x="0" y="5943600"/>
            <a:ext cx="2133600" cy="338554"/>
          </a:xfrm>
          <a:prstGeom prst="rect">
            <a:avLst/>
          </a:prstGeom>
          <a:noFill/>
        </p:spPr>
        <p:txBody>
          <a:bodyPr wrap="square" rtlCol="0">
            <a:spAutoFit/>
          </a:bodyPr>
          <a:lstStyle/>
          <a:p>
            <a:pPr algn="ctr"/>
            <a:r>
              <a:rPr lang="en-US" sz="1600" dirty="0" smtClean="0">
                <a:latin typeface="Arial Black" pitchFamily="34" charset="0"/>
              </a:rPr>
              <a:t> Imposed [5]</a:t>
            </a:r>
            <a:endParaRPr lang="en-US" sz="1600" dirty="0">
              <a:latin typeface="Arial Black" pitchFamily="34" charset="0"/>
            </a:endParaRPr>
          </a:p>
        </p:txBody>
      </p:sp>
      <p:sp>
        <p:nvSpPr>
          <p:cNvPr id="19" name="TextBox 18"/>
          <p:cNvSpPr txBox="1"/>
          <p:nvPr/>
        </p:nvSpPr>
        <p:spPr>
          <a:xfrm>
            <a:off x="1600200" y="3200400"/>
            <a:ext cx="1295400" cy="369332"/>
          </a:xfrm>
          <a:prstGeom prst="rect">
            <a:avLst/>
          </a:prstGeom>
          <a:noFill/>
        </p:spPr>
        <p:txBody>
          <a:bodyPr wrap="square" rtlCol="0">
            <a:spAutoFit/>
          </a:bodyPr>
          <a:lstStyle/>
          <a:p>
            <a:r>
              <a:rPr lang="en-US" sz="1800" b="1" dirty="0" smtClean="0"/>
              <a:t>Lateral</a:t>
            </a:r>
            <a:endParaRPr lang="en-US" sz="1800" b="1" dirty="0"/>
          </a:p>
        </p:txBody>
      </p:sp>
      <p:pic>
        <p:nvPicPr>
          <p:cNvPr id="43" name="Content Placeholder 35" descr="forces.png"/>
          <p:cNvPicPr>
            <a:picLocks noGrp="1" noChangeAspect="1"/>
          </p:cNvPicPr>
          <p:nvPr>
            <p:ph sz="half" idx="2"/>
          </p:nvPr>
        </p:nvPicPr>
        <p:blipFill>
          <a:blip r:embed="rId3" cstate="print"/>
          <a:srcRect l="92428" t="38418" b="35005"/>
          <a:stretch>
            <a:fillRect/>
          </a:stretch>
        </p:blipFill>
        <p:spPr>
          <a:xfrm>
            <a:off x="152400" y="2743200"/>
            <a:ext cx="421218" cy="990600"/>
          </a:xfrm>
        </p:spPr>
      </p:pic>
      <p:pic>
        <p:nvPicPr>
          <p:cNvPr id="46" name="Content Placeholder 8" descr="figure3.png"/>
          <p:cNvPicPr>
            <a:picLocks noChangeAspect="1"/>
          </p:cNvPicPr>
          <p:nvPr/>
        </p:nvPicPr>
        <p:blipFill>
          <a:blip r:embed="rId4"/>
          <a:stretch>
            <a:fillRect/>
          </a:stretch>
        </p:blipFill>
        <p:spPr bwMode="auto">
          <a:xfrm>
            <a:off x="4267200" y="914400"/>
            <a:ext cx="4419600" cy="5448567"/>
          </a:xfrm>
          <a:prstGeom prst="rect">
            <a:avLst/>
          </a:prstGeom>
          <a:noFill/>
          <a:ln w="9525">
            <a:noFill/>
            <a:miter lim="800000"/>
            <a:headEnd/>
            <a:tailEnd/>
          </a:ln>
        </p:spPr>
      </p:pic>
      <p:pic>
        <p:nvPicPr>
          <p:cNvPr id="48" name="Content Placeholder 35" descr="forces.png"/>
          <p:cNvPicPr>
            <a:picLocks noGrp="1" noChangeAspect="1"/>
          </p:cNvPicPr>
          <p:nvPr>
            <p:ph sz="half" idx="2"/>
          </p:nvPr>
        </p:nvPicPr>
        <p:blipFill>
          <a:blip r:embed="rId5"/>
          <a:srcRect l="69278" t="13169" r="7572" b="8427"/>
          <a:stretch>
            <a:fillRect/>
          </a:stretch>
        </p:blipFill>
        <p:spPr>
          <a:xfrm>
            <a:off x="609600" y="1219200"/>
            <a:ext cx="1981200" cy="4495800"/>
          </a:xfrm>
        </p:spPr>
      </p:pic>
      <p:pic>
        <p:nvPicPr>
          <p:cNvPr id="49" name="Content Placeholder 9" descr="torque_calc.png"/>
          <p:cNvPicPr>
            <a:picLocks noGrp="1" noChangeAspect="1"/>
          </p:cNvPicPr>
          <p:nvPr>
            <p:ph idx="1"/>
          </p:nvPr>
        </p:nvPicPr>
        <p:blipFill>
          <a:blip r:embed="rId6" cstate="print"/>
          <a:srcRect l="48000" t="70219"/>
          <a:stretch>
            <a:fillRect/>
          </a:stretch>
        </p:blipFill>
        <p:spPr>
          <a:xfrm>
            <a:off x="3429000" y="1605656"/>
            <a:ext cx="838200" cy="656306"/>
          </a:xfrm>
        </p:spPr>
      </p:pic>
      <p:pic>
        <p:nvPicPr>
          <p:cNvPr id="50" name="Content Placeholder 9" descr="torque_calc.png"/>
          <p:cNvPicPr>
            <a:picLocks noChangeAspect="1"/>
          </p:cNvPicPr>
          <p:nvPr/>
        </p:nvPicPr>
        <p:blipFill>
          <a:blip r:embed="rId6" cstate="print"/>
          <a:srcRect l="56000" b="26856"/>
          <a:stretch>
            <a:fillRect/>
          </a:stretch>
        </p:blipFill>
        <p:spPr bwMode="auto">
          <a:xfrm>
            <a:off x="3786554" y="2819400"/>
            <a:ext cx="709246" cy="1611923"/>
          </a:xfrm>
          <a:prstGeom prst="rect">
            <a:avLst/>
          </a:prstGeom>
          <a:noFill/>
          <a:ln w="9525">
            <a:noFill/>
            <a:miter lim="800000"/>
            <a:headEnd/>
            <a:tailEnd/>
          </a:ln>
        </p:spPr>
      </p:pic>
      <p:pic>
        <p:nvPicPr>
          <p:cNvPr id="51" name="Content Placeholder 9" descr="torque_calc.png"/>
          <p:cNvPicPr>
            <a:picLocks noChangeAspect="1"/>
          </p:cNvPicPr>
          <p:nvPr/>
        </p:nvPicPr>
        <p:blipFill>
          <a:blip r:embed="rId6" cstate="print"/>
          <a:srcRect r="48000" b="26332"/>
          <a:stretch>
            <a:fillRect/>
          </a:stretch>
        </p:blipFill>
        <p:spPr bwMode="auto">
          <a:xfrm>
            <a:off x="3505200" y="4724400"/>
            <a:ext cx="838200" cy="1623460"/>
          </a:xfrm>
          <a:prstGeom prst="rect">
            <a:avLst/>
          </a:prstGeom>
          <a:noFill/>
          <a:ln w="9525">
            <a:noFill/>
            <a:miter lim="800000"/>
            <a:headEnd/>
            <a:tailEnd/>
          </a:ln>
        </p:spPr>
      </p:pic>
      <p:sp>
        <p:nvSpPr>
          <p:cNvPr id="52" name="TextBox 51"/>
          <p:cNvSpPr txBox="1"/>
          <p:nvPr/>
        </p:nvSpPr>
        <p:spPr>
          <a:xfrm>
            <a:off x="2743200" y="1295400"/>
            <a:ext cx="990600" cy="276999"/>
          </a:xfrm>
          <a:prstGeom prst="rect">
            <a:avLst/>
          </a:prstGeom>
          <a:noFill/>
        </p:spPr>
        <p:txBody>
          <a:bodyPr wrap="square" rtlCol="0">
            <a:spAutoFit/>
          </a:bodyPr>
          <a:lstStyle/>
          <a:p>
            <a:r>
              <a:rPr lang="en-US" sz="1200" b="1" dirty="0" smtClean="0"/>
              <a:t>Vertical (Z)</a:t>
            </a:r>
            <a:endParaRPr lang="en-US" sz="1200" b="1" dirty="0"/>
          </a:p>
        </p:txBody>
      </p:sp>
      <p:sp>
        <p:nvSpPr>
          <p:cNvPr id="53" name="TextBox 52"/>
          <p:cNvSpPr txBox="1"/>
          <p:nvPr/>
        </p:nvSpPr>
        <p:spPr>
          <a:xfrm>
            <a:off x="2743200" y="3200400"/>
            <a:ext cx="1066800" cy="276999"/>
          </a:xfrm>
          <a:prstGeom prst="rect">
            <a:avLst/>
          </a:prstGeom>
          <a:noFill/>
        </p:spPr>
        <p:txBody>
          <a:bodyPr wrap="square" rtlCol="0">
            <a:spAutoFit/>
          </a:bodyPr>
          <a:lstStyle/>
          <a:p>
            <a:r>
              <a:rPr lang="en-US" sz="1200" b="1" dirty="0" smtClean="0"/>
              <a:t>Lateral (Y)</a:t>
            </a:r>
            <a:endParaRPr lang="en-US" sz="1200" b="1" dirty="0"/>
          </a:p>
        </p:txBody>
      </p:sp>
      <p:sp>
        <p:nvSpPr>
          <p:cNvPr id="54" name="TextBox 53"/>
          <p:cNvSpPr txBox="1"/>
          <p:nvPr/>
        </p:nvSpPr>
        <p:spPr>
          <a:xfrm>
            <a:off x="2590800" y="4828401"/>
            <a:ext cx="1219200" cy="276999"/>
          </a:xfrm>
          <a:prstGeom prst="rect">
            <a:avLst/>
          </a:prstGeom>
          <a:noFill/>
        </p:spPr>
        <p:txBody>
          <a:bodyPr wrap="square" rtlCol="0">
            <a:spAutoFit/>
          </a:bodyPr>
          <a:lstStyle/>
          <a:p>
            <a:r>
              <a:rPr lang="en-US" sz="1200" b="1" dirty="0" smtClean="0"/>
              <a:t>Normal (X)</a:t>
            </a:r>
            <a:endParaRPr lang="en-US"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Moments</a:t>
            </a:r>
            <a:endParaRPr lang="en-US" dirty="0"/>
          </a:p>
        </p:txBody>
      </p:sp>
      <p:sp>
        <p:nvSpPr>
          <p:cNvPr id="3" name="Content Placeholder 2"/>
          <p:cNvSpPr>
            <a:spLocks noGrp="1"/>
          </p:cNvSpPr>
          <p:nvPr>
            <p:ph idx="1"/>
          </p:nvPr>
        </p:nvSpPr>
        <p:spPr/>
        <p:txBody>
          <a:bodyPr/>
          <a:lstStyle/>
          <a:p>
            <a:r>
              <a:rPr lang="en-US" dirty="0" smtClean="0"/>
              <a:t>The moment around each axis must be zero when the climber is in equilibrium</a:t>
            </a:r>
          </a:p>
          <a:p>
            <a:r>
              <a:rPr lang="en-US" dirty="0" smtClean="0"/>
              <a:t>Because of this:</a:t>
            </a:r>
          </a:p>
          <a:p>
            <a:pPr lvl="1"/>
            <a:r>
              <a:rPr lang="en-US" dirty="0" smtClean="0"/>
              <a:t>The removal of the RF normal force means that the RH normal force must also go to zero to prevent rotation around vertical axis</a:t>
            </a:r>
          </a:p>
          <a:p>
            <a:pPr lvl="1"/>
            <a:r>
              <a:rPr lang="en-US" dirty="0" smtClean="0"/>
              <a:t>When RH normal force goes to zero, the  LH normal force must increase to prevent rotation around the lateral axis as the moment from gravity remains constant  </a:t>
            </a:r>
          </a:p>
          <a:p>
            <a:pPr lvl="1"/>
            <a:r>
              <a:rPr lang="en-US" dirty="0" smtClean="0"/>
              <a:t>The removal of the RF vertical force causes the LH and RH to have increased lateral forces to prevent rotation about the normal axis as the moment from gravity remains constant. </a:t>
            </a:r>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lstStyle/>
          <a:p>
            <a:r>
              <a:rPr lang="en-US" dirty="0" smtClean="0"/>
              <a:t>The upper holds, in most positions are used primarily for the purpose of stabilization of the climber (applying non-vertical forces), the lower holds are primarily used for applying vertical forces to support body weight</a:t>
            </a:r>
          </a:p>
          <a:p>
            <a:r>
              <a:rPr lang="en-US" dirty="0" smtClean="0"/>
              <a:t>When transitioning to a three hold stance the majority of forces are transferred to the contralateral holds, often leaving the remaining hold on the releasing side bearing very few or no contact (non-vertical) forces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Forces</a:t>
            </a:r>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27</a:t>
            </a:fld>
            <a:endParaRPr lang="en-US"/>
          </a:p>
        </p:txBody>
      </p:sp>
      <p:graphicFrame>
        <p:nvGraphicFramePr>
          <p:cNvPr id="7" name="Content Placeholder 6"/>
          <p:cNvGraphicFramePr>
            <a:graphicFrameLocks noGrp="1"/>
          </p:cNvGraphicFramePr>
          <p:nvPr>
            <p:ph idx="1"/>
          </p:nvPr>
        </p:nvGraphicFramePr>
        <p:xfrm>
          <a:off x="304801" y="1143000"/>
          <a:ext cx="8686799" cy="3281680"/>
        </p:xfrm>
        <a:graphic>
          <a:graphicData uri="http://schemas.openxmlformats.org/drawingml/2006/table">
            <a:tbl>
              <a:tblPr firstRow="1" bandRow="1">
                <a:tableStyleId>{F5AB1C69-6EDB-4FF4-983F-18BD219EF322}</a:tableStyleId>
              </a:tblPr>
              <a:tblGrid>
                <a:gridCol w="1073070"/>
                <a:gridCol w="1057724"/>
                <a:gridCol w="943360"/>
                <a:gridCol w="826913"/>
                <a:gridCol w="977261"/>
                <a:gridCol w="950459"/>
                <a:gridCol w="960265"/>
                <a:gridCol w="1897747"/>
              </a:tblGrid>
              <a:tr h="370840">
                <a:tc gridSpan="2">
                  <a:txBody>
                    <a:bodyPr/>
                    <a:lstStyle/>
                    <a:p>
                      <a:pPr algn="ctr"/>
                      <a:r>
                        <a:rPr lang="en-US" sz="1800" u="sng" dirty="0" smtClean="0">
                          <a:solidFill>
                            <a:schemeClr val="tx1"/>
                          </a:solidFill>
                        </a:rPr>
                        <a:t>Forces </a:t>
                      </a:r>
                      <a:r>
                        <a:rPr lang="en-US" sz="1100" u="none" dirty="0" smtClean="0">
                          <a:solidFill>
                            <a:schemeClr val="tx1"/>
                          </a:solidFill>
                        </a:rPr>
                        <a:t>(in </a:t>
                      </a:r>
                      <a:r>
                        <a:rPr lang="en-US" sz="1100" u="none" dirty="0" err="1" smtClean="0">
                          <a:solidFill>
                            <a:schemeClr val="tx1"/>
                          </a:solidFill>
                        </a:rPr>
                        <a:t>Newtons</a:t>
                      </a:r>
                      <a:r>
                        <a:rPr lang="en-US" sz="1100" u="none" dirty="0" smtClean="0">
                          <a:solidFill>
                            <a:schemeClr val="tx1"/>
                          </a:solidFill>
                        </a:rPr>
                        <a:t>)</a:t>
                      </a:r>
                      <a:endParaRPr lang="en-US" sz="1800" u="none"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1200"/>
                    </a:p>
                  </a:txBody>
                  <a:tcPr/>
                </a:tc>
                <a:tc gridSpan="2">
                  <a:txBody>
                    <a:bodyPr/>
                    <a:lstStyle/>
                    <a:p>
                      <a:pPr algn="ctr"/>
                      <a:r>
                        <a:rPr lang="en-US" sz="1800" u="sng" dirty="0" smtClean="0">
                          <a:solidFill>
                            <a:schemeClr val="tx1"/>
                          </a:solidFill>
                        </a:rPr>
                        <a:t>Imposed</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tc>
                <a:tc gridSpan="2">
                  <a:txBody>
                    <a:bodyPr/>
                    <a:lstStyle/>
                    <a:p>
                      <a:pPr algn="ctr"/>
                      <a:r>
                        <a:rPr lang="en-US" sz="1800" u="sng" dirty="0" smtClean="0">
                          <a:solidFill>
                            <a:schemeClr val="tx1"/>
                          </a:solidFill>
                        </a:rPr>
                        <a:t>Optimum</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tc>
                <a:tc gridSpan="2">
                  <a:txBody>
                    <a:bodyPr/>
                    <a:lstStyle/>
                    <a:p>
                      <a:pPr algn="ctr"/>
                      <a:r>
                        <a:rPr lang="en-US" sz="1800" u="sng" dirty="0" smtClean="0">
                          <a:solidFill>
                            <a:schemeClr val="tx1"/>
                          </a:solidFill>
                        </a:rPr>
                        <a:t>Spread</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tc>
              </a:tr>
              <a:tr h="365760">
                <a:tc>
                  <a:txBody>
                    <a:bodyPr/>
                    <a:lstStyle/>
                    <a:p>
                      <a:endParaRPr lang="en-US" sz="1200" dirty="0"/>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Direction</a:t>
                      </a:r>
                      <a:endParaRPr lang="en-US" sz="1200" dirty="0"/>
                    </a:p>
                  </a:txBody>
                  <a:tcPr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r>
                        <a:rPr lang="en-US" sz="1200" u="sng" dirty="0" smtClean="0"/>
                        <a:t>Hand Hold</a:t>
                      </a:r>
                      <a:endParaRPr lang="en-US" sz="1200" u="sng"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Vertical</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307</a:t>
                      </a:r>
                      <a:r>
                        <a:rPr lang="en-US" sz="1200" i="1" baseline="0" dirty="0" smtClean="0"/>
                        <a:t>±</a:t>
                      </a:r>
                      <a:r>
                        <a:rPr lang="en-US" sz="1200" dirty="0" smtClean="0"/>
                        <a:t>60</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228</a:t>
                      </a:r>
                      <a:r>
                        <a:rPr lang="en-US" sz="1200" i="1" baseline="0" dirty="0" smtClean="0"/>
                        <a:t>±</a:t>
                      </a:r>
                      <a:r>
                        <a:rPr lang="en-US" sz="1200" dirty="0" smtClean="0"/>
                        <a:t>63</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 Hand*</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288</a:t>
                      </a:r>
                      <a:r>
                        <a:rPr lang="en-US" sz="1200" i="1" baseline="0" dirty="0" smtClean="0"/>
                        <a:t>±</a:t>
                      </a:r>
                      <a:r>
                        <a:rPr lang="en-US" sz="1200" dirty="0" smtClean="0"/>
                        <a:t>32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100" dirty="0" smtClean="0"/>
                        <a:t>Opp. Foot – Steep Wall**</a:t>
                      </a:r>
                      <a:endParaRPr lang="en-US" sz="1100" dirty="0"/>
                    </a:p>
                  </a:txBody>
                  <a:tcPr>
                    <a:lnR w="12700" cap="flat" cmpd="sng" algn="ctr">
                      <a:solidFill>
                        <a:schemeClr val="tx1"/>
                      </a:solidFill>
                      <a:prstDash val="solid"/>
                      <a:round/>
                      <a:headEnd type="none" w="med" len="med"/>
                      <a:tailEnd type="none" w="med" len="med"/>
                    </a:lnR>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Lateral</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-78</a:t>
                      </a:r>
                      <a:r>
                        <a:rPr lang="en-US" sz="1200" i="1" baseline="0" dirty="0" smtClean="0"/>
                        <a:t>±</a:t>
                      </a:r>
                      <a:r>
                        <a:rPr lang="en-US" sz="1200" dirty="0" smtClean="0"/>
                        <a:t>17</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Na</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lnR w="12700" cap="flat" cmpd="sng" algn="ctr">
                      <a:solidFill>
                        <a:schemeClr val="tx1"/>
                      </a:solidFill>
                      <a:prstDash val="solid"/>
                      <a:round/>
                      <a:headEnd type="none" w="med" len="med"/>
                      <a:tailEnd type="none" w="med" len="med"/>
                    </a:lnR>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100" dirty="0"/>
                    </a:p>
                  </a:txBody>
                  <a:tcPr>
                    <a:lnR w="12700" cap="flat" cmpd="sng" algn="ctr">
                      <a:solidFill>
                        <a:schemeClr val="tx1"/>
                      </a:solidFill>
                      <a:prstDash val="solid"/>
                      <a:round/>
                      <a:headEnd type="none" w="med" len="med"/>
                      <a:tailEnd type="none" w="med" len="med"/>
                    </a:lnR>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Normal</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t>-214</a:t>
                      </a:r>
                      <a:r>
                        <a:rPr lang="en-US" sz="1200" i="1" baseline="0" dirty="0" smtClean="0"/>
                        <a:t>±</a:t>
                      </a:r>
                      <a:r>
                        <a:rPr lang="en-US" sz="1200" dirty="0" smtClean="0"/>
                        <a:t>24</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t>Na</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2880">
                <a:tc>
                  <a:txBody>
                    <a:bodyPr/>
                    <a:lstStyle/>
                    <a:p>
                      <a:r>
                        <a:rPr lang="en-US" sz="1200" u="sng" dirty="0" smtClean="0"/>
                        <a:t>Foot Hold</a:t>
                      </a:r>
                      <a:endParaRPr lang="en-US" sz="1200" u="sng"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Vertical</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248</a:t>
                      </a:r>
                      <a:r>
                        <a:rPr lang="en-US" sz="1200" i="1" baseline="0" dirty="0" smtClean="0"/>
                        <a:t>±</a:t>
                      </a:r>
                      <a:r>
                        <a:rPr lang="en-US" sz="1200" dirty="0" smtClean="0"/>
                        <a:t>42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251</a:t>
                      </a:r>
                      <a:r>
                        <a:rPr lang="en-US" sz="1200" i="1" baseline="0" dirty="0" smtClean="0"/>
                        <a:t>±</a:t>
                      </a:r>
                      <a:r>
                        <a:rPr lang="en-US" sz="1200" dirty="0" smtClean="0"/>
                        <a:t>42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 Hand*</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331</a:t>
                      </a:r>
                      <a:r>
                        <a:rPr lang="en-US" sz="1200" i="1" baseline="0" dirty="0" smtClean="0"/>
                        <a:t>±</a:t>
                      </a:r>
                      <a:r>
                        <a:rPr lang="en-US" sz="1200" dirty="0" smtClean="0"/>
                        <a:t>73</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100" dirty="0" smtClean="0"/>
                        <a:t>Opp. Foot – Vertical Wall**</a:t>
                      </a:r>
                      <a:endParaRPr lang="en-US" sz="1100" dirty="0"/>
                    </a:p>
                  </a:txBody>
                  <a:tcPr>
                    <a:lnR w="12700" cap="flat" cmpd="sng" algn="ctr">
                      <a:solidFill>
                        <a:schemeClr val="tx1"/>
                      </a:solidFill>
                      <a:prstDash val="solid"/>
                      <a:round/>
                      <a:headEnd type="none" w="med" len="med"/>
                      <a:tailEnd type="none" w="med" len="med"/>
                    </a:lnR>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Lateral</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68.5</a:t>
                      </a:r>
                      <a:r>
                        <a:rPr lang="en-US" sz="1200" i="1" baseline="0" dirty="0" smtClean="0"/>
                        <a:t>±</a:t>
                      </a:r>
                      <a:r>
                        <a:rPr lang="en-US" sz="1200" dirty="0" smtClean="0"/>
                        <a:t>15</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Na</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lnR w="12700" cap="flat" cmpd="sng" algn="ctr">
                      <a:solidFill>
                        <a:schemeClr val="tx1"/>
                      </a:solidFill>
                      <a:prstDash val="solid"/>
                      <a:round/>
                      <a:headEnd type="none" w="med" len="med"/>
                      <a:tailEnd type="none" w="med" len="med"/>
                    </a:lnR>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100" dirty="0"/>
                    </a:p>
                  </a:txBody>
                  <a:tcPr>
                    <a:lnR w="12700" cap="flat" cmpd="sng" algn="ctr">
                      <a:solidFill>
                        <a:schemeClr val="tx1"/>
                      </a:solidFill>
                      <a:prstDash val="solid"/>
                      <a:round/>
                      <a:headEnd type="none" w="med" len="med"/>
                      <a:tailEnd type="none" w="med" len="med"/>
                    </a:lnR>
                  </a:tcPr>
                </a:tc>
              </a:tr>
              <a:tr h="182880">
                <a:tc>
                  <a:txBody>
                    <a:bodyPr/>
                    <a:lstStyle/>
                    <a:p>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Normal</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t>129</a:t>
                      </a:r>
                      <a:r>
                        <a:rPr lang="en-US" sz="1200" i="1" baseline="0" dirty="0" smtClean="0"/>
                        <a:t>±</a:t>
                      </a:r>
                      <a:r>
                        <a:rPr lang="en-US" sz="1200" dirty="0" smtClean="0"/>
                        <a:t>16</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Opp.</a:t>
                      </a:r>
                      <a:r>
                        <a:rPr lang="en-US" sz="1200" baseline="0" dirty="0" smtClean="0"/>
                        <a:t> Foot</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t>Na</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0">
                <a:tc gridSpan="2">
                  <a:txBody>
                    <a:bodyPr/>
                    <a:lstStyle/>
                    <a:p>
                      <a:r>
                        <a:rPr lang="en-US" sz="1100" i="1" dirty="0" smtClean="0"/>
                        <a:t>Data from:</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i="1" dirty="0" smtClean="0"/>
                        <a:t>[5]  Weight =</a:t>
                      </a:r>
                      <a:r>
                        <a:rPr lang="en-US" sz="1100" i="1" baseline="0" dirty="0" smtClean="0"/>
                        <a:t> 73±5.1kg</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i="1" dirty="0" smtClean="0"/>
                        <a:t>[1] Weight = 73.3</a:t>
                      </a:r>
                      <a:r>
                        <a:rPr lang="en-US" sz="1100" i="1" baseline="0" dirty="0" smtClean="0"/>
                        <a:t>±</a:t>
                      </a:r>
                      <a:r>
                        <a:rPr lang="en-US" sz="1100" i="1" dirty="0" smtClean="0"/>
                        <a:t>5.1kg</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i="1" dirty="0" smtClean="0"/>
                        <a:t>[7] Weight = 67.6</a:t>
                      </a:r>
                      <a:r>
                        <a:rPr lang="en-US" sz="1100" i="1" baseline="0" dirty="0" smtClean="0"/>
                        <a:t>±</a:t>
                      </a:r>
                      <a:r>
                        <a:rPr lang="en-US" sz="1100" i="1" dirty="0" smtClean="0"/>
                        <a:t>3.8kg</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457200" y="4648200"/>
            <a:ext cx="2590800" cy="461665"/>
          </a:xfrm>
          <a:prstGeom prst="rect">
            <a:avLst/>
          </a:prstGeom>
          <a:noFill/>
        </p:spPr>
        <p:txBody>
          <a:bodyPr wrap="square" rtlCol="0">
            <a:spAutoFit/>
          </a:bodyPr>
          <a:lstStyle/>
          <a:p>
            <a:r>
              <a:rPr lang="en-US" sz="1200" dirty="0" smtClean="0"/>
              <a:t>*Only hand release data available</a:t>
            </a:r>
          </a:p>
          <a:p>
            <a:r>
              <a:rPr lang="en-US" sz="1200" dirty="0" smtClean="0"/>
              <a:t>**Only foot release data available</a:t>
            </a:r>
            <a:endParaRPr lang="en-US" sz="1200" dirty="0"/>
          </a:p>
        </p:txBody>
      </p:sp>
      <p:sp>
        <p:nvSpPr>
          <p:cNvPr id="6" name="Rectangle 5"/>
          <p:cNvSpPr/>
          <p:nvPr/>
        </p:nvSpPr>
        <p:spPr>
          <a:xfrm>
            <a:off x="2819400" y="4648200"/>
            <a:ext cx="6324600" cy="830997"/>
          </a:xfrm>
          <a:prstGeom prst="rect">
            <a:avLst/>
          </a:prstGeom>
        </p:spPr>
        <p:txBody>
          <a:bodyPr wrap="square">
            <a:spAutoFit/>
          </a:bodyPr>
          <a:lstStyle/>
          <a:p>
            <a:r>
              <a:rPr lang="en-US" sz="1600" dirty="0" smtClean="0"/>
              <a:t>Vertical: + indicates a downward force</a:t>
            </a:r>
          </a:p>
          <a:p>
            <a:r>
              <a:rPr lang="en-US" sz="1600" dirty="0" smtClean="0"/>
              <a:t>Lateral: + indicates a force away from the centerline of the body</a:t>
            </a:r>
          </a:p>
          <a:p>
            <a:r>
              <a:rPr lang="en-US" sz="1600" dirty="0" smtClean="0"/>
              <a:t>Normal: + indicates a force into the wall</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Forces</a:t>
            </a:r>
            <a:endParaRPr lang="en-US" dirty="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28</a:t>
            </a:fld>
            <a:endParaRPr lang="en-US"/>
          </a:p>
        </p:txBody>
      </p:sp>
      <p:graphicFrame>
        <p:nvGraphicFramePr>
          <p:cNvPr id="7" name="Content Placeholder 6"/>
          <p:cNvGraphicFramePr>
            <a:graphicFrameLocks noGrp="1"/>
          </p:cNvGraphicFramePr>
          <p:nvPr>
            <p:ph idx="1"/>
          </p:nvPr>
        </p:nvGraphicFramePr>
        <p:xfrm>
          <a:off x="304801" y="1054100"/>
          <a:ext cx="8686799" cy="3594100"/>
        </p:xfrm>
        <a:graphic>
          <a:graphicData uri="http://schemas.openxmlformats.org/drawingml/2006/table">
            <a:tbl>
              <a:tblPr firstRow="1" bandRow="1">
                <a:tableStyleId>{F5AB1C69-6EDB-4FF4-983F-18BD219EF322}</a:tableStyleId>
              </a:tblPr>
              <a:tblGrid>
                <a:gridCol w="1073070"/>
                <a:gridCol w="1057724"/>
                <a:gridCol w="943360"/>
                <a:gridCol w="826913"/>
                <a:gridCol w="977261"/>
                <a:gridCol w="950459"/>
                <a:gridCol w="953012"/>
                <a:gridCol w="1905000"/>
              </a:tblGrid>
              <a:tr h="370840">
                <a:tc gridSpan="2">
                  <a:txBody>
                    <a:bodyPr/>
                    <a:lstStyle/>
                    <a:p>
                      <a:pPr algn="ctr"/>
                      <a:r>
                        <a:rPr lang="en-US" sz="1800" u="sng" dirty="0" smtClean="0">
                          <a:solidFill>
                            <a:schemeClr val="tx1"/>
                          </a:solidFill>
                        </a:rPr>
                        <a:t>Forces </a:t>
                      </a:r>
                      <a:r>
                        <a:rPr lang="en-US" sz="1100" u="none" dirty="0" smtClean="0">
                          <a:solidFill>
                            <a:schemeClr val="tx1"/>
                          </a:solidFill>
                        </a:rPr>
                        <a:t>(in pounds)</a:t>
                      </a:r>
                      <a:endParaRPr lang="en-US" sz="1800" u="none"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1200"/>
                    </a:p>
                  </a:txBody>
                  <a:tcPr/>
                </a:tc>
                <a:tc gridSpan="2">
                  <a:txBody>
                    <a:bodyPr/>
                    <a:lstStyle/>
                    <a:p>
                      <a:pPr algn="ctr"/>
                      <a:r>
                        <a:rPr lang="en-US" sz="1800" u="sng" dirty="0" smtClean="0">
                          <a:solidFill>
                            <a:schemeClr val="tx1"/>
                          </a:solidFill>
                        </a:rPr>
                        <a:t>Imposed</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tc>
                <a:tc gridSpan="2">
                  <a:txBody>
                    <a:bodyPr/>
                    <a:lstStyle/>
                    <a:p>
                      <a:pPr algn="ctr"/>
                      <a:r>
                        <a:rPr lang="en-US" sz="1800" u="sng" dirty="0" smtClean="0">
                          <a:solidFill>
                            <a:schemeClr val="tx1"/>
                          </a:solidFill>
                        </a:rPr>
                        <a:t>Optimum</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tc>
                <a:tc gridSpan="2">
                  <a:txBody>
                    <a:bodyPr/>
                    <a:lstStyle/>
                    <a:p>
                      <a:pPr algn="ctr"/>
                      <a:r>
                        <a:rPr lang="en-US" sz="1800" u="sng" dirty="0" smtClean="0">
                          <a:solidFill>
                            <a:schemeClr val="tx1"/>
                          </a:solidFill>
                        </a:rPr>
                        <a:t>Spread</a:t>
                      </a:r>
                      <a:endParaRPr lang="en-US" sz="1800" u="sng"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tc>
              </a:tr>
              <a:tr h="365760">
                <a:tc>
                  <a:txBody>
                    <a:bodyPr/>
                    <a:lstStyle/>
                    <a:p>
                      <a:endParaRPr lang="en-US" sz="1200" dirty="0"/>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smtClean="0"/>
                        <a:t>Direction</a:t>
                      </a:r>
                      <a:endParaRPr lang="en-US" sz="1200" dirty="0"/>
                    </a:p>
                  </a:txBody>
                  <a:tcPr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Maximum Avg. Forces</a:t>
                      </a:r>
                      <a:endParaRPr lang="en-US" sz="1200" u="none"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smtClean="0"/>
                        <a:t>Releasing</a:t>
                      </a:r>
                      <a:endParaRPr lang="en-US" sz="1200" u="none"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200" u="sng" dirty="0" smtClean="0"/>
                        <a:t>Hand Hold</a:t>
                      </a:r>
                      <a:endParaRPr lang="en-US" sz="1200" u="sng"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Vertical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69±13</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51±14</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 Hand*</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64±7</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 Foot – Steep Wall**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Lateral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a:solidFill>
                            <a:srgbClr val="000000"/>
                          </a:solidFill>
                          <a:latin typeface="+mn-lt"/>
                        </a:rPr>
                        <a:t>-</a:t>
                      </a:r>
                      <a:r>
                        <a:rPr lang="en-US" sz="1200" b="0" i="0" u="none" strike="noStrike" dirty="0" smtClean="0">
                          <a:solidFill>
                            <a:srgbClr val="000000"/>
                          </a:solidFill>
                          <a:latin typeface="+mn-lt"/>
                        </a:rPr>
                        <a:t>17±4</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1200" dirty="0" smtClean="0">
                          <a:latin typeface="+mn-lt"/>
                        </a:rPr>
                        <a:t>Na</a:t>
                      </a:r>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Normal</a:t>
                      </a:r>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a:t>
                      </a:r>
                      <a:r>
                        <a:rPr lang="en-US" sz="1200" b="0" i="0" u="none" strike="noStrike" dirty="0" smtClean="0">
                          <a:solidFill>
                            <a:srgbClr val="000000"/>
                          </a:solidFill>
                          <a:latin typeface="+mn-lt"/>
                        </a:rPr>
                        <a:t>48±5</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Na</a:t>
                      </a:r>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74320">
                <a:tc>
                  <a:txBody>
                    <a:bodyPr/>
                    <a:lstStyle/>
                    <a:p>
                      <a:pPr algn="l"/>
                      <a:r>
                        <a:rPr lang="en-US" sz="1200" u="sng" dirty="0" smtClean="0">
                          <a:latin typeface="+mn-lt"/>
                        </a:rPr>
                        <a:t>Foot Hold</a:t>
                      </a:r>
                      <a:endParaRPr lang="en-US" sz="1200" u="sng"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Vertical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55±9</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56±9</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 Hand*</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74±16</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 Foot – Vertical Wall**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Lateral</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fontAlgn="b"/>
                      <a:r>
                        <a:rPr lang="en-US" sz="1200" b="0" i="0" u="none" strike="noStrike" dirty="0" smtClean="0">
                          <a:solidFill>
                            <a:srgbClr val="000000"/>
                          </a:solidFill>
                          <a:latin typeface="+mn-lt"/>
                        </a:rPr>
                        <a:t>15±3</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1200" dirty="0" smtClean="0">
                          <a:latin typeface="+mn-lt"/>
                        </a:rPr>
                        <a:t>Na</a:t>
                      </a:r>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tcPr>
                </a:tc>
              </a:tr>
              <a:tr h="274320">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Normal</a:t>
                      </a:r>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mn-lt"/>
                        </a:rPr>
                        <a:t>29±3</a:t>
                      </a:r>
                      <a:endParaRPr lang="en-US" sz="1200" b="0" i="0" u="none" strike="noStrike" dirty="0">
                        <a:solidFill>
                          <a:srgbClr val="000000"/>
                        </a:solidFill>
                        <a:latin typeface="+mn-lt"/>
                      </a:endParaRPr>
                    </a:p>
                  </a:txBody>
                  <a:tcPr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Opp.</a:t>
                      </a:r>
                      <a:r>
                        <a:rPr lang="en-US" sz="1200" baseline="0" dirty="0" smtClean="0">
                          <a:latin typeface="+mn-lt"/>
                        </a:rPr>
                        <a:t> Foot</a:t>
                      </a:r>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200" dirty="0" smtClean="0">
                          <a:latin typeface="+mn-lt"/>
                        </a:rPr>
                        <a:t>Na</a:t>
                      </a:r>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n-US" sz="12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82600">
                <a:tc gridSpan="2">
                  <a:txBody>
                    <a:bodyPr/>
                    <a:lstStyle/>
                    <a:p>
                      <a:r>
                        <a:rPr lang="en-US" sz="1050" i="1" dirty="0" smtClean="0"/>
                        <a:t>Data from:</a:t>
                      </a:r>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[5]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Weight =</a:t>
                      </a:r>
                      <a:r>
                        <a:rPr lang="en-US" sz="1050" i="1" baseline="0" dirty="0" smtClean="0"/>
                        <a:t> </a:t>
                      </a:r>
                      <a:r>
                        <a:rPr lang="en-US" sz="1050" i="1" dirty="0" smtClean="0"/>
                        <a:t>161.60 ± 11.24 lbs</a:t>
                      </a:r>
                    </a:p>
                    <a:p>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Weight = 161.60 ± 11.24 lbs</a:t>
                      </a:r>
                    </a:p>
                    <a:p>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[7]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i="1" dirty="0" smtClean="0"/>
                        <a:t>Weight = 149.03 ± 8.38 lbs</a:t>
                      </a:r>
                    </a:p>
                    <a:p>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457200" y="4648200"/>
            <a:ext cx="2590800" cy="461665"/>
          </a:xfrm>
          <a:prstGeom prst="rect">
            <a:avLst/>
          </a:prstGeom>
          <a:noFill/>
        </p:spPr>
        <p:txBody>
          <a:bodyPr wrap="square" rtlCol="0">
            <a:spAutoFit/>
          </a:bodyPr>
          <a:lstStyle/>
          <a:p>
            <a:r>
              <a:rPr lang="en-US" sz="1200" dirty="0" smtClean="0"/>
              <a:t>*Only hand release data available</a:t>
            </a:r>
          </a:p>
          <a:p>
            <a:r>
              <a:rPr lang="en-US" sz="1200" dirty="0" smtClean="0"/>
              <a:t>**Only foot release data available</a:t>
            </a:r>
            <a:endParaRPr lang="en-US" sz="1200" dirty="0"/>
          </a:p>
        </p:txBody>
      </p:sp>
      <p:sp>
        <p:nvSpPr>
          <p:cNvPr id="6" name="TextBox 5"/>
          <p:cNvSpPr txBox="1"/>
          <p:nvPr/>
        </p:nvSpPr>
        <p:spPr>
          <a:xfrm>
            <a:off x="2819400" y="4648200"/>
            <a:ext cx="6172200" cy="830997"/>
          </a:xfrm>
          <a:prstGeom prst="rect">
            <a:avLst/>
          </a:prstGeom>
          <a:noFill/>
        </p:spPr>
        <p:txBody>
          <a:bodyPr wrap="square" rtlCol="0">
            <a:spAutoFit/>
          </a:bodyPr>
          <a:lstStyle/>
          <a:p>
            <a:r>
              <a:rPr lang="en-US" sz="1600" dirty="0" smtClean="0"/>
              <a:t>Vertical: + indicates a downward force</a:t>
            </a:r>
          </a:p>
          <a:p>
            <a:r>
              <a:rPr lang="en-US" sz="1600" dirty="0" smtClean="0"/>
              <a:t>Lateral: + indicates a force away from the centerline of the body</a:t>
            </a:r>
          </a:p>
          <a:p>
            <a:r>
              <a:rPr lang="en-US" sz="1600" dirty="0" smtClean="0"/>
              <a:t>Normal: + indicates a force into the wall</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ctrTitle"/>
          </p:nvPr>
        </p:nvSpPr>
        <p:spPr>
          <a:xfrm>
            <a:off x="685800" y="1981200"/>
            <a:ext cx="7772400" cy="1143000"/>
          </a:xfrm>
        </p:spPr>
        <p:txBody>
          <a:bodyPr/>
          <a:lstStyle/>
          <a:p>
            <a:r>
              <a:rPr lang="en-US" smtClean="0"/>
              <a:t>Calculations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r>
              <a:rPr lang="en-US" smtClean="0"/>
              <a:t>Documents</a:t>
            </a:r>
          </a:p>
        </p:txBody>
      </p:sp>
      <p:sp>
        <p:nvSpPr>
          <p:cNvPr id="5123" name="Rectangle 8"/>
          <p:cNvSpPr>
            <a:spLocks noGrp="1" noChangeArrowheads="1"/>
          </p:cNvSpPr>
          <p:nvPr>
            <p:ph type="body" idx="1"/>
          </p:nvPr>
        </p:nvSpPr>
        <p:spPr/>
        <p:txBody>
          <a:bodyPr/>
          <a:lstStyle/>
          <a:p>
            <a:pPr>
              <a:lnSpc>
                <a:spcPct val="90000"/>
              </a:lnSpc>
            </a:pPr>
            <a:r>
              <a:rPr lang="en-US" sz="2000" dirty="0" smtClean="0"/>
              <a:t>Read 6 articles which are relevant and discuss the mechanics of rock climbing</a:t>
            </a:r>
          </a:p>
          <a:p>
            <a:pPr>
              <a:lnSpc>
                <a:spcPct val="90000"/>
              </a:lnSpc>
            </a:pPr>
            <a:endParaRPr lang="en-US" sz="1200" dirty="0" smtClean="0"/>
          </a:p>
          <a:p>
            <a:pPr>
              <a:lnSpc>
                <a:spcPct val="90000"/>
              </a:lnSpc>
              <a:buFontTx/>
              <a:buNone/>
            </a:pPr>
            <a:r>
              <a:rPr lang="en-US" sz="1200" b="1" dirty="0" smtClean="0"/>
              <a:t>[1]</a:t>
            </a:r>
          </a:p>
          <a:p>
            <a:pPr>
              <a:lnSpc>
                <a:spcPct val="90000"/>
              </a:lnSpc>
            </a:pPr>
            <a:r>
              <a:rPr lang="en-US" sz="1200" dirty="0" smtClean="0"/>
              <a:t>Quaine, F, J. P. </a:t>
            </a:r>
            <a:r>
              <a:rPr lang="en-US" sz="1200" dirty="0" err="1" smtClean="0"/>
              <a:t>Blanchi</a:t>
            </a:r>
            <a:r>
              <a:rPr lang="en-US" sz="1200" dirty="0" smtClean="0"/>
              <a:t>,  and L. Martin. "The Effect of Body Position and Number of Supports on Wall Reaction Forces in Rock Climbing." </a:t>
            </a:r>
            <a:r>
              <a:rPr lang="en-US" sz="1200" u="sng" dirty="0" smtClean="0"/>
              <a:t>Journal of Applied Biomechanics</a:t>
            </a:r>
            <a:r>
              <a:rPr lang="en-US" sz="1200" dirty="0" smtClean="0"/>
              <a:t> 13 (1997):  14-23.  </a:t>
            </a:r>
          </a:p>
          <a:p>
            <a:pPr>
              <a:lnSpc>
                <a:spcPct val="90000"/>
              </a:lnSpc>
            </a:pPr>
            <a:endParaRPr lang="en-US" sz="1200" dirty="0" smtClean="0"/>
          </a:p>
          <a:p>
            <a:pPr>
              <a:lnSpc>
                <a:spcPct val="90000"/>
              </a:lnSpc>
              <a:buFontTx/>
              <a:buNone/>
            </a:pPr>
            <a:r>
              <a:rPr lang="en-US" sz="1200" b="1" dirty="0" smtClean="0"/>
              <a:t>[2]</a:t>
            </a:r>
          </a:p>
          <a:p>
            <a:pPr>
              <a:lnSpc>
                <a:spcPct val="90000"/>
              </a:lnSpc>
            </a:pPr>
            <a:r>
              <a:rPr lang="en-US" sz="1200" dirty="0" smtClean="0"/>
              <a:t>Quaine, F, J. P. </a:t>
            </a:r>
            <a:r>
              <a:rPr lang="en-US" sz="1200" dirty="0" err="1" smtClean="0"/>
              <a:t>Blanchi</a:t>
            </a:r>
            <a:r>
              <a:rPr lang="en-US" sz="1200" dirty="0" smtClean="0"/>
              <a:t>,  and L. Martin. "Effect of a Leg Movement on the </a:t>
            </a:r>
            <a:r>
              <a:rPr lang="en-US" sz="1200" dirty="0" err="1" smtClean="0"/>
              <a:t>Organisation</a:t>
            </a:r>
            <a:r>
              <a:rPr lang="en-US" sz="1200" dirty="0" smtClean="0"/>
              <a:t> of the Forces At the Holds in a Climbing Position 3-D Kinetic Analysis." </a:t>
            </a:r>
            <a:r>
              <a:rPr lang="en-US" sz="1200" u="sng" dirty="0" smtClean="0"/>
              <a:t>Human Movement Science</a:t>
            </a:r>
            <a:r>
              <a:rPr lang="en-US" sz="1200" dirty="0" smtClean="0"/>
              <a:t> 16 (1997):  337-346.</a:t>
            </a:r>
          </a:p>
          <a:p>
            <a:pPr>
              <a:lnSpc>
                <a:spcPct val="90000"/>
              </a:lnSpc>
            </a:pPr>
            <a:endParaRPr lang="en-US" sz="1200" dirty="0" smtClean="0"/>
          </a:p>
          <a:p>
            <a:pPr>
              <a:lnSpc>
                <a:spcPct val="90000"/>
              </a:lnSpc>
              <a:buFontTx/>
              <a:buNone/>
            </a:pPr>
            <a:r>
              <a:rPr lang="en-US" sz="1200" b="1" dirty="0" smtClean="0"/>
              <a:t>[3]</a:t>
            </a:r>
          </a:p>
          <a:p>
            <a:pPr>
              <a:lnSpc>
                <a:spcPct val="90000"/>
              </a:lnSpc>
            </a:pPr>
            <a:r>
              <a:rPr lang="en-US" sz="1200" dirty="0" smtClean="0"/>
              <a:t>Bourdin, C., N. Teasdale, V. Nougier, C. Bard,  and M. Fleury. "Postural Constraints Modify the Organization of Grasping Movements." </a:t>
            </a:r>
            <a:r>
              <a:rPr lang="en-US" sz="1200" u="sng" dirty="0" smtClean="0"/>
              <a:t>Human Movement Science</a:t>
            </a:r>
            <a:r>
              <a:rPr lang="en-US" sz="1200" dirty="0" smtClean="0"/>
              <a:t> 18 (1999):  87-102. </a:t>
            </a:r>
          </a:p>
          <a:p>
            <a:endParaRPr lang="en-US" sz="1200" dirty="0" smtClean="0"/>
          </a:p>
          <a:p>
            <a:pPr>
              <a:buFontTx/>
              <a:buNone/>
            </a:pPr>
            <a:r>
              <a:rPr lang="en-US" sz="1200" b="1" dirty="0" smtClean="0"/>
              <a:t>[4]</a:t>
            </a:r>
          </a:p>
          <a:p>
            <a:r>
              <a:rPr lang="en-US" sz="1200" dirty="0" smtClean="0"/>
              <a:t>Testa, M., L. Martin,  and B. Debu. "Effects of the Type of Holds and Movement Amplitude on Postural Control Associated with a Climbing Task." </a:t>
            </a:r>
            <a:r>
              <a:rPr lang="en-US" sz="1200" u="sng" dirty="0" smtClean="0"/>
              <a:t>Gait and Posture</a:t>
            </a:r>
            <a:r>
              <a:rPr lang="en-US" sz="1200" dirty="0" smtClean="0"/>
              <a:t> 9 (1999):  57-64. </a:t>
            </a:r>
          </a:p>
          <a:p>
            <a:endParaRPr lang="en-US" sz="1200" dirty="0" smtClean="0"/>
          </a:p>
          <a:p>
            <a:pPr>
              <a:buFontTx/>
              <a:buNone/>
            </a:pPr>
            <a:r>
              <a:rPr lang="en-US" sz="1200" b="1" dirty="0" smtClean="0"/>
              <a:t>[5]</a:t>
            </a:r>
          </a:p>
          <a:p>
            <a:r>
              <a:rPr lang="en-US" sz="1200" dirty="0" smtClean="0"/>
              <a:t>Quaine, F., and L. Martin. "A Biomechanical Study of Equilibrium in Sport Rock Climbing." </a:t>
            </a:r>
            <a:r>
              <a:rPr lang="en-US" sz="1200" u="sng" dirty="0" smtClean="0"/>
              <a:t>Gait and Posture</a:t>
            </a:r>
            <a:r>
              <a:rPr lang="en-US" sz="1200" dirty="0" smtClean="0"/>
              <a:t> 10 (1999):  233-239.  </a:t>
            </a:r>
          </a:p>
          <a:p>
            <a:endParaRPr lang="en-US" sz="1200" dirty="0" smtClean="0"/>
          </a:p>
          <a:p>
            <a:pPr>
              <a:buFontTx/>
              <a:buNone/>
            </a:pPr>
            <a:r>
              <a:rPr lang="en-US" sz="1200" b="1" dirty="0" smtClean="0"/>
              <a:t>[7]</a:t>
            </a:r>
          </a:p>
          <a:p>
            <a:r>
              <a:rPr lang="en-US" sz="1200" dirty="0" smtClean="0"/>
              <a:t>Noe, F., F. Quaine,  and L. Martin. "Influence of Steep Gradient Supporting Walls in Rock Climbing: Biomechanical Analysis." </a:t>
            </a:r>
            <a:r>
              <a:rPr lang="en-US" sz="1200" u="sng" dirty="0" smtClean="0"/>
              <a:t>Gait and Posture</a:t>
            </a:r>
            <a:r>
              <a:rPr lang="en-US" sz="1200" dirty="0" smtClean="0"/>
              <a:t> 13 (2001):  86-94.  </a:t>
            </a:r>
          </a:p>
          <a:p>
            <a:pPr>
              <a:lnSpc>
                <a:spcPct val="90000"/>
              </a:lnSpc>
            </a:pPr>
            <a:endParaRPr lang="en-US" sz="1200" dirty="0" smtClean="0"/>
          </a:p>
          <a:p>
            <a:pPr>
              <a:lnSpc>
                <a:spcPct val="90000"/>
              </a:lnSpc>
              <a:buFontTx/>
              <a:buNone/>
            </a:pPr>
            <a:r>
              <a:rPr lang="en-US" sz="1800" dirty="0" smtClean="0"/>
              <a:t>						</a:t>
            </a:r>
          </a:p>
          <a:p>
            <a:pPr>
              <a:lnSpc>
                <a:spcPct val="90000"/>
              </a:lnSpc>
            </a:pPr>
            <a:endParaRPr lang="en-US" sz="1800" dirty="0" smtClean="0"/>
          </a:p>
          <a:p>
            <a:pPr>
              <a:lnSpc>
                <a:spcPct val="90000"/>
              </a:lnSpc>
            </a:pPr>
            <a:endParaRPr lang="en-US" sz="1600" dirty="0" smtClean="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p:txBody>
          <a:bodyPr/>
          <a:lstStyle/>
          <a:p>
            <a:r>
              <a:rPr lang="en-US" smtClean="0"/>
              <a:t>Calculations</a:t>
            </a:r>
          </a:p>
        </p:txBody>
      </p:sp>
      <p:sp>
        <p:nvSpPr>
          <p:cNvPr id="16387" name="Content Placeholder 3"/>
          <p:cNvSpPr>
            <a:spLocks noGrp="1"/>
          </p:cNvSpPr>
          <p:nvPr>
            <p:ph idx="1"/>
          </p:nvPr>
        </p:nvSpPr>
        <p:spPr/>
        <p:txBody>
          <a:bodyPr/>
          <a:lstStyle/>
          <a:p>
            <a:r>
              <a:rPr lang="en-US" sz="1800" dirty="0" smtClean="0"/>
              <a:t>Information on </a:t>
            </a:r>
            <a:r>
              <a:rPr lang="en-US" sz="1800" b="1" dirty="0" smtClean="0"/>
              <a:t>forces and hold positions </a:t>
            </a:r>
            <a:r>
              <a:rPr lang="en-US" sz="1800" dirty="0" smtClean="0"/>
              <a:t>is collected experimentally [1]</a:t>
            </a:r>
          </a:p>
          <a:p>
            <a:endParaRPr lang="en-US" sz="1800" dirty="0" smtClean="0"/>
          </a:p>
          <a:p>
            <a:r>
              <a:rPr lang="en-US" sz="1800" b="1" dirty="0" smtClean="0"/>
              <a:t>Moments caused by holds </a:t>
            </a:r>
            <a:r>
              <a:rPr lang="en-US" sz="1800" dirty="0" smtClean="0"/>
              <a:t>are found from those forces and distances [5]</a:t>
            </a:r>
          </a:p>
          <a:p>
            <a:endParaRPr lang="en-US" sz="1800" dirty="0" smtClean="0"/>
          </a:p>
          <a:p>
            <a:r>
              <a:rPr lang="en-US" sz="1800" b="1" dirty="0" smtClean="0"/>
              <a:t>Initial Position of Center of Gravity </a:t>
            </a:r>
            <a:r>
              <a:rPr lang="en-US" sz="1800" dirty="0" smtClean="0"/>
              <a:t>(CoG) is calculated from those moments [5]</a:t>
            </a:r>
          </a:p>
          <a:p>
            <a:endParaRPr lang="en-US" sz="1800" dirty="0" smtClean="0"/>
          </a:p>
          <a:p>
            <a:r>
              <a:rPr lang="en-US" sz="1800" b="1" dirty="0" smtClean="0"/>
              <a:t>Impulse</a:t>
            </a:r>
            <a:r>
              <a:rPr lang="en-US" sz="1800" dirty="0" smtClean="0"/>
              <a:t> is calculated from the experimental forces [2]</a:t>
            </a:r>
          </a:p>
          <a:p>
            <a:endParaRPr lang="en-US" sz="1800" dirty="0" smtClean="0"/>
          </a:p>
          <a:p>
            <a:r>
              <a:rPr lang="en-US" sz="1800" b="1" dirty="0" smtClean="0"/>
              <a:t>Change in Position of the CoG </a:t>
            </a:r>
            <a:r>
              <a:rPr lang="en-US" sz="1800" dirty="0" smtClean="0"/>
              <a:t>is calculated from the impulse [2]</a:t>
            </a:r>
          </a:p>
          <a:p>
            <a:endParaRPr lang="en-US" sz="1800" dirty="0" smtClean="0"/>
          </a:p>
          <a:p>
            <a:r>
              <a:rPr lang="en-US" sz="1800" b="1" dirty="0" smtClean="0"/>
              <a:t>Actual Position of the CoG</a:t>
            </a:r>
            <a:r>
              <a:rPr lang="en-US" sz="1800" dirty="0" smtClean="0"/>
              <a:t> at any time is calculated from the initial position and the change in position of the CoG  [5]</a:t>
            </a:r>
          </a:p>
          <a:p>
            <a:endParaRPr lang="en-US" sz="1800" dirty="0" smtClean="0"/>
          </a:p>
          <a:p>
            <a:r>
              <a:rPr lang="en-US" sz="1800" b="1" dirty="0" smtClean="0"/>
              <a:t>Moments </a:t>
            </a:r>
            <a:r>
              <a:rPr lang="en-US" sz="1800" dirty="0" smtClean="0"/>
              <a:t>during the experiment are found with the experimental forces, hold positions and the calculated position of the CoG  [5]</a:t>
            </a:r>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8"/>
          <p:cNvSpPr>
            <a:spLocks noGrp="1"/>
          </p:cNvSpPr>
          <p:nvPr>
            <p:ph type="body" sz="half" idx="2"/>
          </p:nvPr>
        </p:nvSpPr>
        <p:spPr>
          <a:xfrm>
            <a:off x="533400" y="990601"/>
            <a:ext cx="4419600" cy="3962400"/>
          </a:xfrm>
        </p:spPr>
        <p:txBody>
          <a:bodyPr/>
          <a:lstStyle/>
          <a:p>
            <a:pPr>
              <a:buFontTx/>
              <a:buChar char="•"/>
            </a:pPr>
            <a:r>
              <a:rPr lang="en-US" sz="1600" dirty="0" smtClean="0"/>
              <a:t> Moment Calculation</a:t>
            </a:r>
          </a:p>
          <a:p>
            <a:pPr lvl="1">
              <a:buFont typeface="Arial" charset="0"/>
              <a:buChar char="•"/>
            </a:pPr>
            <a:r>
              <a:rPr lang="en-US" dirty="0" smtClean="0"/>
              <a:t>All moments are written as around the lower left hold</a:t>
            </a:r>
          </a:p>
          <a:p>
            <a:pPr lvl="1">
              <a:buFont typeface="Arial" charset="0"/>
              <a:buChar char="•"/>
            </a:pPr>
            <a:r>
              <a:rPr lang="en-US" dirty="0" smtClean="0"/>
              <a:t>Sign of moments defined in figure shown right</a:t>
            </a:r>
          </a:p>
          <a:p>
            <a:pPr lvl="1">
              <a:buFont typeface="Arial" charset="0"/>
              <a:buChar char="•"/>
            </a:pPr>
            <a:endParaRPr lang="en-US" dirty="0" smtClean="0"/>
          </a:p>
          <a:p>
            <a:pPr>
              <a:buFontTx/>
              <a:buChar char="•"/>
            </a:pPr>
            <a:r>
              <a:rPr lang="en-US" sz="1600" dirty="0" smtClean="0"/>
              <a:t> Moments from hold forces (in quadrapedal equilibrium) are found from the experimentally collected forces and the distances between the holds as defined by the setup. The moments are then used to find the position of the center of gravity (in quadrapedal equilibrium):</a:t>
            </a:r>
          </a:p>
          <a:p>
            <a:pPr>
              <a:buFontTx/>
              <a:buChar char="•"/>
            </a:pPr>
            <a:endParaRPr lang="en-US" sz="1600" dirty="0" smtClean="0"/>
          </a:p>
          <a:p>
            <a:pPr>
              <a:buFontTx/>
              <a:buChar char="•"/>
            </a:pPr>
            <a:r>
              <a:rPr lang="en-US" dirty="0" smtClean="0"/>
              <a:t> The calculation is different for each force component and hold, but for example</a:t>
            </a:r>
          </a:p>
          <a:p>
            <a:endParaRPr lang="en-US" dirty="0" smtClean="0"/>
          </a:p>
          <a:p>
            <a:r>
              <a:rPr lang="en-US" dirty="0" smtClean="0">
                <a:solidFill>
                  <a:srgbClr val="000000"/>
                </a:solidFill>
              </a:rPr>
              <a:t>is used to find the moment from the vertical force component about the left foot hold</a:t>
            </a:r>
          </a:p>
          <a:p>
            <a:pPr>
              <a:buFontTx/>
              <a:buChar char="•"/>
            </a:pPr>
            <a:endParaRPr lang="en-US" sz="1600" dirty="0" smtClean="0"/>
          </a:p>
          <a:p>
            <a:pPr>
              <a:buFontTx/>
              <a:buChar char="•"/>
            </a:pPr>
            <a:endParaRPr lang="en-US" sz="1600" dirty="0" smtClean="0"/>
          </a:p>
          <a:p>
            <a:pPr>
              <a:buFontTx/>
              <a:buChar char="•"/>
            </a:pPr>
            <a:endParaRPr lang="en-US" sz="1600" dirty="0" smtClean="0"/>
          </a:p>
          <a:p>
            <a:pPr>
              <a:buFontTx/>
              <a:buChar char="•"/>
            </a:pPr>
            <a:endParaRPr lang="en-US" dirty="0" smtClean="0"/>
          </a:p>
          <a:p>
            <a:pPr>
              <a:buFontTx/>
              <a:buChar char="•"/>
            </a:pPr>
            <a:endParaRPr lang="en-US" sz="1600" dirty="0" smtClean="0"/>
          </a:p>
        </p:txBody>
      </p:sp>
      <p:sp>
        <p:nvSpPr>
          <p:cNvPr id="17411" name="Rectangle 2"/>
          <p:cNvSpPr>
            <a:spLocks noGrp="1" noChangeArrowheads="1"/>
          </p:cNvSpPr>
          <p:nvPr>
            <p:ph type="title"/>
          </p:nvPr>
        </p:nvSpPr>
        <p:spPr>
          <a:xfrm>
            <a:off x="685800" y="0"/>
            <a:ext cx="7772400" cy="762000"/>
          </a:xfrm>
        </p:spPr>
        <p:txBody>
          <a:bodyPr/>
          <a:lstStyle/>
          <a:p>
            <a:pPr algn="ctr"/>
            <a:r>
              <a:rPr lang="en-US" sz="3200" b="0" dirty="0" smtClean="0"/>
              <a:t>Moments from Hold Reaction Forces</a:t>
            </a:r>
          </a:p>
        </p:txBody>
      </p:sp>
      <p:sp>
        <p:nvSpPr>
          <p:cNvPr id="174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TextBox 64"/>
          <p:cNvSpPr txBox="1">
            <a:spLocks noChangeArrowheads="1"/>
          </p:cNvSpPr>
          <p:nvPr/>
        </p:nvSpPr>
        <p:spPr bwMode="auto">
          <a:xfrm>
            <a:off x="5638800" y="4648200"/>
            <a:ext cx="3352800" cy="261938"/>
          </a:xfrm>
          <a:prstGeom prst="rect">
            <a:avLst/>
          </a:prstGeom>
          <a:noFill/>
          <a:ln w="9525">
            <a:noFill/>
            <a:miter lim="800000"/>
            <a:headEnd/>
            <a:tailEnd/>
          </a:ln>
        </p:spPr>
        <p:txBody>
          <a:bodyPr>
            <a:spAutoFit/>
          </a:bodyPr>
          <a:lstStyle/>
          <a:p>
            <a:pPr algn="r">
              <a:defRPr/>
            </a:pPr>
            <a:r>
              <a:rPr lang="en-US" sz="1050" dirty="0"/>
              <a:t>*original graphic, Jennifer Cross</a:t>
            </a:r>
          </a:p>
        </p:txBody>
      </p:sp>
      <p:graphicFrame>
        <p:nvGraphicFramePr>
          <p:cNvPr id="19" name="Table 18"/>
          <p:cNvGraphicFramePr>
            <a:graphicFrameLocks noGrp="1"/>
          </p:cNvGraphicFramePr>
          <p:nvPr/>
        </p:nvGraphicFramePr>
        <p:xfrm>
          <a:off x="304800" y="4953000"/>
          <a:ext cx="8610600" cy="1463040"/>
        </p:xfrm>
        <a:graphic>
          <a:graphicData uri="http://schemas.openxmlformats.org/drawingml/2006/table">
            <a:tbl>
              <a:tblPr firstRow="1" bandRow="1">
                <a:tableStyleId>{5940675A-B579-460E-94D1-54222C63F5DA}</a:tableStyleId>
              </a:tblPr>
              <a:tblGrid>
                <a:gridCol w="8610600"/>
              </a:tblGrid>
              <a:tr h="1386840">
                <a:tc>
                  <a:txBody>
                    <a:bodyPr/>
                    <a:lstStyle/>
                    <a:p>
                      <a:pPr>
                        <a:lnSpc>
                          <a:spcPct val="100000"/>
                        </a:lnSpc>
                      </a:pPr>
                      <a:r>
                        <a:rPr lang="en-US" sz="1200" b="1" baseline="0" dirty="0" err="1" smtClean="0"/>
                        <a:t>Fx</a:t>
                      </a:r>
                      <a:r>
                        <a:rPr lang="en-US" sz="1200" b="1" baseline="0" dirty="0" smtClean="0"/>
                        <a:t>, </a:t>
                      </a:r>
                      <a:r>
                        <a:rPr lang="en-US" sz="1200" b="1" baseline="0" dirty="0" err="1" smtClean="0"/>
                        <a:t>Fy</a:t>
                      </a:r>
                      <a:r>
                        <a:rPr lang="en-US" sz="1200" b="1" baseline="0" dirty="0" smtClean="0"/>
                        <a:t>, </a:t>
                      </a:r>
                      <a:r>
                        <a:rPr lang="en-US" sz="1200" b="1" baseline="0" dirty="0" err="1" smtClean="0"/>
                        <a:t>Fz</a:t>
                      </a:r>
                      <a:r>
                        <a:rPr lang="en-US" sz="1200" b="1" baseline="-25000" dirty="0" smtClean="0"/>
                        <a:t>  </a:t>
                      </a:r>
                      <a:r>
                        <a:rPr lang="en-US" sz="1200" baseline="0" dirty="0" smtClean="0"/>
                        <a:t>= experimentally collected forces in the x, y, and z directions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W</a:t>
                      </a:r>
                      <a:r>
                        <a:rPr lang="en-US" sz="1200" b="1" baseline="-25000" dirty="0" smtClean="0"/>
                        <a:t>hold </a:t>
                      </a:r>
                      <a:r>
                        <a:rPr lang="en-US" sz="1200" b="0" baseline="0" dirty="0" smtClean="0"/>
                        <a:t>= horizontal spacing between holds </a:t>
                      </a:r>
                      <a:r>
                        <a:rPr lang="en-US" sz="1200" b="1" baseline="-25000" dirty="0" smtClean="0"/>
                        <a:t/>
                      </a:r>
                      <a:br>
                        <a:rPr lang="en-US" sz="1200" b="1" baseline="-25000" dirty="0" smtClean="0"/>
                      </a:br>
                      <a:r>
                        <a:rPr lang="en-US" sz="1200" b="1" baseline="0" dirty="0" smtClean="0"/>
                        <a:t>H</a:t>
                      </a:r>
                      <a:r>
                        <a:rPr lang="en-US" sz="1200" b="1" baseline="-25000" dirty="0" smtClean="0"/>
                        <a:t>hold </a:t>
                      </a:r>
                      <a:r>
                        <a:rPr lang="en-US" sz="1200" b="0" baseline="0" dirty="0" smtClean="0"/>
                        <a:t>= vertical spacing between holds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r>
                        <a:rPr lang="en-US" sz="1200" b="1" baseline="0" dirty="0" smtClean="0"/>
                        <a:t>Mi, </a:t>
                      </a:r>
                      <a:r>
                        <a:rPr lang="en-US" sz="1200" b="1" baseline="0" dirty="0" err="1" smtClean="0"/>
                        <a:t>Mj</a:t>
                      </a:r>
                      <a:r>
                        <a:rPr lang="en-US" sz="1200" b="1" baseline="0" dirty="0" smtClean="0"/>
                        <a:t>, Mk </a:t>
                      </a:r>
                      <a:r>
                        <a:rPr lang="en-US" sz="1200" b="0" baseline="0" dirty="0" smtClean="0"/>
                        <a:t>= total moments on the climber’s body around the anteroposterior, lateral and vertical axis (respectively) through the lower left hold </a:t>
                      </a:r>
                    </a:p>
                    <a:p>
                      <a:pPr marL="0" marR="0" indent="0" algn="l" defTabSz="914400" rtl="0" eaLnBrk="1" fontAlgn="auto" latinLnBrk="0" hangingPunct="1">
                        <a:lnSpc>
                          <a:spcPts val="1800"/>
                        </a:lnSpc>
                        <a:spcBef>
                          <a:spcPts val="0"/>
                        </a:spcBef>
                        <a:spcAft>
                          <a:spcPts val="0"/>
                        </a:spcAft>
                        <a:buClrTx/>
                        <a:buSzTx/>
                        <a:buFontTx/>
                        <a:buNone/>
                        <a:tabLst/>
                        <a:defRPr/>
                      </a:pPr>
                      <a:r>
                        <a:rPr lang="en-US" sz="1200" b="0" baseline="0" dirty="0" smtClean="0"/>
                        <a:t>        = moment caused by the right foot hold by the force component in the z direction around the lower left hold (similar abbreviations used for other hold reaction forces)</a:t>
                      </a:r>
                    </a:p>
                  </a:txBody>
                  <a:tcPr/>
                </a:tc>
              </a:tr>
            </a:tbl>
          </a:graphicData>
        </a:graphic>
      </p:graphicFrame>
      <p:pic>
        <p:nvPicPr>
          <p:cNvPr id="10" name="Content Placeholder 9" descr="torque_calc.png"/>
          <p:cNvPicPr>
            <a:picLocks noGrp="1" noChangeAspect="1"/>
          </p:cNvPicPr>
          <p:nvPr>
            <p:ph idx="1"/>
          </p:nvPr>
        </p:nvPicPr>
        <p:blipFill>
          <a:blip r:embed="rId3" cstate="print"/>
          <a:stretch>
            <a:fillRect/>
          </a:stretch>
        </p:blipFill>
        <p:spPr>
          <a:xfrm>
            <a:off x="5257800" y="838200"/>
            <a:ext cx="2895598" cy="3958738"/>
          </a:xfrm>
        </p:spPr>
      </p:pic>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71800" y="3429000"/>
            <a:ext cx="1371600" cy="445980"/>
          </a:xfrm>
          <a:prstGeom prst="rect">
            <a:avLst/>
          </a:prstGeom>
          <a:noFill/>
        </p:spPr>
      </p:pic>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62200" y="4038600"/>
            <a:ext cx="1981200" cy="485955"/>
          </a:xfrm>
          <a:prstGeom prst="rect">
            <a:avLst/>
          </a:prstGeom>
          <a:noFill/>
        </p:spPr>
      </p:pic>
      <p:sp>
        <p:nvSpPr>
          <p:cNvPr id="522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1000" y="5867400"/>
            <a:ext cx="304800" cy="314476"/>
          </a:xfrm>
          <a:prstGeom prst="rect">
            <a:avLst/>
          </a:prstGeom>
          <a:noFill/>
        </p:spPr>
      </p:pic>
      <p:sp>
        <p:nvSpPr>
          <p:cNvPr id="18" name="Slide Number Placeholder 17"/>
          <p:cNvSpPr>
            <a:spLocks noGrp="1"/>
          </p:cNvSpPr>
          <p:nvPr>
            <p:ph type="sldNum" sz="quarter" idx="10"/>
          </p:nvPr>
        </p:nvSpPr>
        <p:spPr/>
        <p:txBody>
          <a:bodyPr/>
          <a:lstStyle/>
          <a:p>
            <a:pPr>
              <a:defRPr/>
            </a:pPr>
            <a:fld id="{8E5F6243-9D2B-4790-88A4-7C3B7C1EC661}"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8"/>
          <p:cNvSpPr>
            <a:spLocks noGrp="1"/>
          </p:cNvSpPr>
          <p:nvPr>
            <p:ph type="body" sz="half" idx="2"/>
          </p:nvPr>
        </p:nvSpPr>
        <p:spPr>
          <a:xfrm>
            <a:off x="609600" y="990600"/>
            <a:ext cx="4419600" cy="5148263"/>
          </a:xfrm>
        </p:spPr>
        <p:txBody>
          <a:bodyPr/>
          <a:lstStyle/>
          <a:p>
            <a:pPr>
              <a:buFontTx/>
              <a:buChar char="•"/>
            </a:pPr>
            <a:r>
              <a:rPr lang="en-US" sz="1600" dirty="0" smtClean="0"/>
              <a:t>Initial Position of CoG Calculation from [5]</a:t>
            </a:r>
          </a:p>
          <a:p>
            <a:pPr lvl="1">
              <a:buFont typeface="Arial" charset="0"/>
              <a:buChar char="•"/>
            </a:pPr>
            <a:r>
              <a:rPr lang="en-US" dirty="0" smtClean="0"/>
              <a:t>All moments are written as around the lower left hold</a:t>
            </a:r>
          </a:p>
          <a:p>
            <a:pPr lvl="1">
              <a:buFont typeface="Arial" charset="0"/>
              <a:buChar char="•"/>
            </a:pPr>
            <a:endParaRPr lang="en-US" dirty="0" smtClean="0"/>
          </a:p>
          <a:p>
            <a:pPr lvl="1">
              <a:buFont typeface="Arial" charset="0"/>
              <a:buChar char="•"/>
            </a:pPr>
            <a:endParaRPr lang="en-US" dirty="0" smtClean="0"/>
          </a:p>
          <a:p>
            <a:pPr>
              <a:buFontTx/>
              <a:buChar char="•"/>
            </a:pPr>
            <a:r>
              <a:rPr lang="en-US" sz="1600" dirty="0" smtClean="0"/>
              <a:t>Calculated moments are used to find the initial coordinates of the center of gravity (when in quadrapedal equilibrium):</a:t>
            </a:r>
          </a:p>
          <a:p>
            <a:pPr>
              <a:buFontTx/>
              <a:buChar char="•"/>
            </a:pPr>
            <a:endParaRPr lang="en-US" sz="1600" dirty="0" smtClean="0"/>
          </a:p>
          <a:p>
            <a:pPr>
              <a:buFontTx/>
              <a:buChar char="•"/>
            </a:pPr>
            <a:endParaRPr lang="en-US" sz="1600" dirty="0" smtClean="0"/>
          </a:p>
          <a:p>
            <a:pPr>
              <a:buFontTx/>
              <a:buChar char="•"/>
            </a:pPr>
            <a:endParaRPr lang="en-US" sz="1600" dirty="0" smtClean="0"/>
          </a:p>
          <a:p>
            <a:pPr>
              <a:buFontTx/>
              <a:buChar char="•"/>
            </a:pPr>
            <a:endParaRPr lang="en-US" sz="1600" dirty="0" smtClean="0"/>
          </a:p>
          <a:p>
            <a:pPr>
              <a:buFontTx/>
              <a:buChar char="•"/>
            </a:pPr>
            <a:endParaRPr lang="en-US" dirty="0" smtClean="0"/>
          </a:p>
          <a:p>
            <a:pPr>
              <a:buFontTx/>
              <a:buChar char="•"/>
            </a:pPr>
            <a:endParaRPr lang="en-US" sz="1600" dirty="0" smtClean="0"/>
          </a:p>
        </p:txBody>
      </p:sp>
      <p:sp>
        <p:nvSpPr>
          <p:cNvPr id="17411" name="Rectangle 2"/>
          <p:cNvSpPr>
            <a:spLocks noGrp="1" noChangeArrowheads="1"/>
          </p:cNvSpPr>
          <p:nvPr>
            <p:ph type="title"/>
          </p:nvPr>
        </p:nvSpPr>
        <p:spPr>
          <a:xfrm>
            <a:off x="685800" y="0"/>
            <a:ext cx="7772400" cy="762000"/>
          </a:xfrm>
        </p:spPr>
        <p:txBody>
          <a:bodyPr/>
          <a:lstStyle/>
          <a:p>
            <a:pPr algn="ctr"/>
            <a:r>
              <a:rPr lang="en-US" sz="3200" b="0" dirty="0" smtClean="0"/>
              <a:t>Initial Position of Center of Gravity</a:t>
            </a:r>
          </a:p>
        </p:txBody>
      </p:sp>
      <p:sp>
        <p:nvSpPr>
          <p:cNvPr id="174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74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3048000"/>
            <a:ext cx="4724400" cy="1252538"/>
          </a:xfrm>
          <a:prstGeom prst="rect">
            <a:avLst/>
          </a:prstGeom>
          <a:noFill/>
          <a:ln w="9525">
            <a:noFill/>
            <a:miter lim="800000"/>
            <a:headEnd/>
            <a:tailEnd/>
          </a:ln>
        </p:spPr>
      </p:pic>
      <p:sp>
        <p:nvSpPr>
          <p:cNvPr id="17" name="TextBox 64"/>
          <p:cNvSpPr txBox="1">
            <a:spLocks noChangeArrowheads="1"/>
          </p:cNvSpPr>
          <p:nvPr/>
        </p:nvSpPr>
        <p:spPr bwMode="auto">
          <a:xfrm>
            <a:off x="5791200" y="5029200"/>
            <a:ext cx="3352800" cy="261938"/>
          </a:xfrm>
          <a:prstGeom prst="rect">
            <a:avLst/>
          </a:prstGeom>
          <a:noFill/>
          <a:ln w="9525">
            <a:noFill/>
            <a:miter lim="800000"/>
            <a:headEnd/>
            <a:tailEnd/>
          </a:ln>
        </p:spPr>
        <p:txBody>
          <a:bodyPr>
            <a:spAutoFit/>
          </a:bodyPr>
          <a:lstStyle/>
          <a:p>
            <a:pPr algn="r">
              <a:defRPr/>
            </a:pPr>
            <a:r>
              <a:rPr lang="en-US" sz="1050" dirty="0"/>
              <a:t>*original graphic, Jennifer Cross</a:t>
            </a:r>
          </a:p>
        </p:txBody>
      </p:sp>
      <p:graphicFrame>
        <p:nvGraphicFramePr>
          <p:cNvPr id="19" name="Table 18"/>
          <p:cNvGraphicFramePr>
            <a:graphicFrameLocks noGrp="1"/>
          </p:cNvGraphicFramePr>
          <p:nvPr/>
        </p:nvGraphicFramePr>
        <p:xfrm>
          <a:off x="228600" y="4572000"/>
          <a:ext cx="6019800" cy="1066800"/>
        </p:xfrm>
        <a:graphic>
          <a:graphicData uri="http://schemas.openxmlformats.org/drawingml/2006/table">
            <a:tbl>
              <a:tblPr firstRow="1" bandRow="1">
                <a:tableStyleId>{5940675A-B579-460E-94D1-54222C63F5DA}</a:tableStyleId>
              </a:tblPr>
              <a:tblGrid>
                <a:gridCol w="6019800"/>
              </a:tblGrid>
              <a:tr h="1066800">
                <a:tc>
                  <a:txBody>
                    <a:bodyPr/>
                    <a:lstStyle/>
                    <a:p>
                      <a:r>
                        <a:rPr lang="en-US" sz="1200" b="1" baseline="0" dirty="0" err="1" smtClean="0"/>
                        <a:t>t</a:t>
                      </a:r>
                      <a:r>
                        <a:rPr lang="en-US" sz="1200" b="1" baseline="-25000" dirty="0" err="1" smtClean="0"/>
                        <a:t>quad</a:t>
                      </a:r>
                      <a:r>
                        <a:rPr lang="en-US" sz="1200" b="1" baseline="-25000" dirty="0" smtClean="0"/>
                        <a:t>  </a:t>
                      </a:r>
                      <a:r>
                        <a:rPr lang="en-US" sz="1200" baseline="0" dirty="0" smtClean="0"/>
                        <a:t>= time when the subject is In quadrapedal equilibrium (4-holds)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25000" dirty="0" smtClean="0"/>
                        <a:t> </a:t>
                      </a:r>
                      <a:r>
                        <a:rPr lang="en-US" sz="1200" b="1" baseline="0" dirty="0" err="1" smtClean="0"/>
                        <a:t>Fx</a:t>
                      </a:r>
                      <a:r>
                        <a:rPr lang="en-US" sz="1200" b="1" baseline="0" dirty="0" smtClean="0"/>
                        <a:t>, </a:t>
                      </a:r>
                      <a:r>
                        <a:rPr lang="en-US" sz="1200" b="1" baseline="0" dirty="0" err="1" smtClean="0"/>
                        <a:t>Fy</a:t>
                      </a:r>
                      <a:r>
                        <a:rPr lang="en-US" sz="1200" b="1" baseline="0" dirty="0" smtClean="0"/>
                        <a:t>, </a:t>
                      </a:r>
                      <a:r>
                        <a:rPr lang="en-US" sz="1200" b="1" baseline="0" dirty="0" err="1" smtClean="0"/>
                        <a:t>Fz</a:t>
                      </a:r>
                      <a:r>
                        <a:rPr lang="en-US" sz="1200" b="1" baseline="-25000" dirty="0" smtClean="0"/>
                        <a:t>  </a:t>
                      </a:r>
                      <a:r>
                        <a:rPr lang="en-US" sz="1200" baseline="0" dirty="0" smtClean="0"/>
                        <a:t>= experimentally collected forces in the x, y, and z directions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M</a:t>
                      </a:r>
                      <a:r>
                        <a:rPr lang="en-US" sz="1200" b="1" baseline="-25000" dirty="0" err="1" smtClean="0"/>
                        <a:t>Fx</a:t>
                      </a:r>
                      <a:r>
                        <a:rPr lang="en-US" sz="1200" b="1" baseline="-25000" dirty="0" smtClean="0"/>
                        <a:t>,</a:t>
                      </a:r>
                      <a:r>
                        <a:rPr lang="en-US" sz="1200" b="1" baseline="0" dirty="0" smtClean="0"/>
                        <a:t> </a:t>
                      </a:r>
                      <a:r>
                        <a:rPr lang="en-US" sz="1200" b="1" baseline="0" dirty="0" err="1" smtClean="0"/>
                        <a:t>M</a:t>
                      </a:r>
                      <a:r>
                        <a:rPr lang="en-US" sz="1200" b="1" baseline="-25000" dirty="0" err="1" smtClean="0"/>
                        <a:t>Fy</a:t>
                      </a:r>
                      <a:r>
                        <a:rPr lang="en-US" sz="1200" b="1" baseline="-25000" dirty="0" smtClean="0"/>
                        <a:t>,</a:t>
                      </a:r>
                      <a:r>
                        <a:rPr lang="en-US" sz="1200" b="1" baseline="0" dirty="0" smtClean="0"/>
                        <a:t> </a:t>
                      </a:r>
                      <a:r>
                        <a:rPr lang="en-US" sz="1200" b="1" baseline="0" dirty="0" err="1" smtClean="0"/>
                        <a:t>M</a:t>
                      </a:r>
                      <a:r>
                        <a:rPr lang="en-US" sz="1200" b="1" baseline="-25000" dirty="0" err="1" smtClean="0"/>
                        <a:t>Fz</a:t>
                      </a:r>
                      <a:r>
                        <a:rPr lang="en-US" sz="1200" b="1" baseline="-25000" dirty="0" smtClean="0"/>
                        <a:t>  </a:t>
                      </a:r>
                      <a:r>
                        <a:rPr lang="en-US" sz="1200" baseline="0" dirty="0" smtClean="0"/>
                        <a:t>= moments produced by </a:t>
                      </a:r>
                      <a:r>
                        <a:rPr lang="en-US" sz="1200" baseline="0" dirty="0" err="1" smtClean="0"/>
                        <a:t>Fx</a:t>
                      </a:r>
                      <a:r>
                        <a:rPr lang="en-US" sz="1200" baseline="0" dirty="0" smtClean="0"/>
                        <a:t>, </a:t>
                      </a:r>
                      <a:r>
                        <a:rPr lang="en-US" sz="1200" baseline="0" dirty="0" err="1" smtClean="0"/>
                        <a:t>Fy</a:t>
                      </a:r>
                      <a:r>
                        <a:rPr lang="en-US" sz="1200" baseline="0" dirty="0" smtClean="0"/>
                        <a:t> and </a:t>
                      </a:r>
                      <a:r>
                        <a:rPr lang="en-US" sz="1200" baseline="0" dirty="0" err="1" smtClean="0"/>
                        <a:t>Fz</a:t>
                      </a:r>
                      <a:r>
                        <a:rPr lang="en-US" sz="1200" baseline="0" dirty="0" smtClean="0"/>
                        <a:t> (respectively) around the lower left hold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X</a:t>
                      </a:r>
                      <a:r>
                        <a:rPr lang="en-US" sz="1200" b="1" baseline="-25000" dirty="0" err="1" smtClean="0"/>
                        <a:t>CoG</a:t>
                      </a:r>
                      <a:r>
                        <a:rPr lang="en-US" sz="1200" b="1" baseline="-25000" dirty="0" smtClean="0"/>
                        <a:t>,</a:t>
                      </a:r>
                      <a:r>
                        <a:rPr lang="en-US" sz="1200" b="1" baseline="0" dirty="0" smtClean="0"/>
                        <a:t> </a:t>
                      </a:r>
                      <a:r>
                        <a:rPr lang="en-US" sz="1200" b="1" baseline="0" dirty="0" err="1" smtClean="0"/>
                        <a:t>Y</a:t>
                      </a:r>
                      <a:r>
                        <a:rPr lang="en-US" sz="1200" b="1" baseline="-25000" dirty="0" err="1" smtClean="0"/>
                        <a:t>CoG</a:t>
                      </a:r>
                      <a:r>
                        <a:rPr lang="en-US" sz="1200" b="1" baseline="-25000" dirty="0" smtClean="0"/>
                        <a:t>  </a:t>
                      </a:r>
                      <a:r>
                        <a:rPr lang="en-US" sz="1200" baseline="0" dirty="0" smtClean="0"/>
                        <a:t>=  anteroposterior and lateral positions (respectively) of the center of gravity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W </a:t>
                      </a:r>
                      <a:r>
                        <a:rPr lang="en-US" sz="1200" b="0" baseline="0" dirty="0" smtClean="0"/>
                        <a:t>= weight of climber</a:t>
                      </a:r>
                    </a:p>
                  </a:txBody>
                  <a:tcPr/>
                </a:tc>
              </a:tr>
            </a:tbl>
          </a:graphicData>
        </a:graphic>
      </p:graphicFrame>
      <p:pic>
        <p:nvPicPr>
          <p:cNvPr id="17421" name="Content Placeholder 20" descr="torquesCoG4.png"/>
          <p:cNvPicPr>
            <a:picLocks noGrp="1" noChangeAspect="1"/>
          </p:cNvPicPr>
          <p:nvPr>
            <p:ph idx="1"/>
          </p:nvPr>
        </p:nvPicPr>
        <p:blipFill>
          <a:blip r:embed="rId4"/>
          <a:srcRect/>
          <a:stretch>
            <a:fillRect/>
          </a:stretch>
        </p:blipFill>
        <p:spPr>
          <a:xfrm>
            <a:off x="5943600" y="838200"/>
            <a:ext cx="3170238" cy="4191000"/>
          </a:xfrm>
        </p:spPr>
      </p:pic>
      <p:sp>
        <p:nvSpPr>
          <p:cNvPr id="9" name="Slide Number Placeholder 8"/>
          <p:cNvSpPr>
            <a:spLocks noGrp="1"/>
          </p:cNvSpPr>
          <p:nvPr>
            <p:ph type="sldNum" sz="quarter" idx="10"/>
          </p:nvPr>
        </p:nvSpPr>
        <p:spPr/>
        <p:txBody>
          <a:bodyPr/>
          <a:lstStyle/>
          <a:p>
            <a:pPr>
              <a:defRPr/>
            </a:pPr>
            <a:fld id="{8E5F6243-9D2B-4790-88A4-7C3B7C1EC661}"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Impulse</a:t>
            </a:r>
          </a:p>
        </p:txBody>
      </p:sp>
      <p:sp>
        <p:nvSpPr>
          <p:cNvPr id="18435" name="Text Placeholder 8"/>
          <p:cNvSpPr>
            <a:spLocks noGrp="1"/>
          </p:cNvSpPr>
          <p:nvPr>
            <p:ph idx="1"/>
          </p:nvPr>
        </p:nvSpPr>
        <p:spPr/>
        <p:txBody>
          <a:bodyPr/>
          <a:lstStyle/>
          <a:p>
            <a:r>
              <a:rPr lang="en-US" sz="1600" dirty="0" smtClean="0"/>
              <a:t>Impulse on CoG Calculation from [2]</a:t>
            </a:r>
          </a:p>
          <a:p>
            <a:r>
              <a:rPr lang="en-US" sz="1600" dirty="0" smtClean="0"/>
              <a:t>Impulse on the center of gravity is found from the experimentally recorded forces, the impulse is later used to calculate the changes in the center of gravity’s position</a:t>
            </a:r>
          </a:p>
          <a:p>
            <a:pPr>
              <a:buFontTx/>
              <a:buNone/>
            </a:pPr>
            <a:r>
              <a:rPr lang="en-US" sz="1600" dirty="0" smtClean="0"/>
              <a:t> </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Integration of the experimental data is performed using Euler’s Numerical Method [2] (for example):                                                                              ;   h = 0.01 seconds [2]</a:t>
            </a:r>
          </a:p>
          <a:p>
            <a:endParaRPr lang="en-US" sz="1100" dirty="0" smtClean="0"/>
          </a:p>
          <a:p>
            <a:pPr>
              <a:buFontTx/>
              <a:buNone/>
            </a:pPr>
            <a:r>
              <a:rPr lang="en-US" sz="1100" dirty="0" smtClean="0"/>
              <a:t>*Note: In article [5], integration is performed using Newton’s Numerical Method - 2</a:t>
            </a:r>
            <a:r>
              <a:rPr lang="en-US" sz="1100" baseline="30000" dirty="0" smtClean="0"/>
              <a:t>nd</a:t>
            </a:r>
            <a:r>
              <a:rPr lang="en-US" sz="1100" dirty="0" smtClean="0"/>
              <a:t> Order</a:t>
            </a:r>
          </a:p>
          <a:p>
            <a:endParaRPr lang="en-US" sz="1600" dirty="0" smtClean="0"/>
          </a:p>
          <a:p>
            <a:endParaRPr lang="en-US" sz="1600" dirty="0" smtClean="0"/>
          </a:p>
          <a:p>
            <a:endParaRPr lang="en-US" sz="1600" dirty="0" smtClean="0"/>
          </a:p>
          <a:p>
            <a:endParaRPr lang="en-US" dirty="0" smtClean="0"/>
          </a:p>
          <a:p>
            <a:endParaRPr lang="en-US" sz="1600" dirty="0" smtClean="0"/>
          </a:p>
        </p:txBody>
      </p:sp>
      <p:sp>
        <p:nvSpPr>
          <p:cNvPr id="184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TextBox 64"/>
          <p:cNvSpPr txBox="1">
            <a:spLocks noChangeArrowheads="1"/>
          </p:cNvSpPr>
          <p:nvPr/>
        </p:nvSpPr>
        <p:spPr bwMode="auto">
          <a:xfrm>
            <a:off x="2667000" y="6096000"/>
            <a:ext cx="3352800" cy="261938"/>
          </a:xfrm>
          <a:prstGeom prst="rect">
            <a:avLst/>
          </a:prstGeom>
          <a:noFill/>
          <a:ln w="9525">
            <a:noFill/>
            <a:miter lim="800000"/>
            <a:headEnd/>
            <a:tailEnd/>
          </a:ln>
        </p:spPr>
        <p:txBody>
          <a:bodyPr>
            <a:spAutoFit/>
          </a:bodyPr>
          <a:lstStyle/>
          <a:p>
            <a:pPr algn="r">
              <a:defRPr/>
            </a:pPr>
            <a:r>
              <a:rPr lang="en-US" sz="1050" dirty="0"/>
              <a:t>*equation from [5]</a:t>
            </a:r>
          </a:p>
        </p:txBody>
      </p:sp>
      <p:sp>
        <p:nvSpPr>
          <p:cNvPr id="184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40" name="Picture 19" descr="EQ11.png"/>
          <p:cNvPicPr>
            <a:picLocks noChangeAspect="1"/>
          </p:cNvPicPr>
          <p:nvPr/>
        </p:nvPicPr>
        <p:blipFill>
          <a:blip r:embed="rId3"/>
          <a:srcRect/>
          <a:stretch>
            <a:fillRect/>
          </a:stretch>
        </p:blipFill>
        <p:spPr bwMode="auto">
          <a:xfrm>
            <a:off x="914400" y="5410200"/>
            <a:ext cx="3819525" cy="762000"/>
          </a:xfrm>
          <a:prstGeom prst="rect">
            <a:avLst/>
          </a:prstGeom>
          <a:noFill/>
          <a:ln w="9525">
            <a:noFill/>
            <a:miter lim="800000"/>
            <a:headEnd/>
            <a:tailEnd/>
          </a:ln>
        </p:spPr>
      </p:pic>
      <p:sp>
        <p:nvSpPr>
          <p:cNvPr id="1844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cxnSp>
        <p:nvCxnSpPr>
          <p:cNvPr id="18442" name="Straight Connector 23"/>
          <p:cNvCxnSpPr>
            <a:cxnSpLocks noChangeShapeType="1"/>
          </p:cNvCxnSpPr>
          <p:nvPr/>
        </p:nvCxnSpPr>
        <p:spPr bwMode="auto">
          <a:xfrm>
            <a:off x="381000" y="5029200"/>
            <a:ext cx="8382000" cy="1588"/>
          </a:xfrm>
          <a:prstGeom prst="line">
            <a:avLst/>
          </a:prstGeom>
          <a:noFill/>
          <a:ln w="60325" cmpd="thinThick" algn="ctr">
            <a:solidFill>
              <a:schemeClr val="tx1"/>
            </a:solidFill>
            <a:round/>
            <a:headEnd/>
            <a:tailEnd/>
          </a:ln>
        </p:spPr>
      </p:cxnSp>
      <p:sp>
        <p:nvSpPr>
          <p:cNvPr id="184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4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4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8800" y="4635500"/>
            <a:ext cx="3810000" cy="317500"/>
          </a:xfrm>
          <a:prstGeom prst="rect">
            <a:avLst/>
          </a:prstGeom>
          <a:noFill/>
          <a:ln w="9525">
            <a:noFill/>
            <a:miter lim="800000"/>
            <a:headEnd/>
            <a:tailEnd/>
          </a:ln>
        </p:spPr>
      </p:pic>
      <p:sp>
        <p:nvSpPr>
          <p:cNvPr id="1844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4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 name="Table 35"/>
          <p:cNvGraphicFramePr>
            <a:graphicFrameLocks noGrp="1"/>
          </p:cNvGraphicFramePr>
          <p:nvPr/>
        </p:nvGraphicFramePr>
        <p:xfrm>
          <a:off x="685800" y="3581400"/>
          <a:ext cx="6248400" cy="640080"/>
        </p:xfrm>
        <a:graphic>
          <a:graphicData uri="http://schemas.openxmlformats.org/drawingml/2006/table">
            <a:tbl>
              <a:tblPr firstRow="1" bandRow="1">
                <a:tableStyleId>{5940675A-B579-460E-94D1-54222C63F5DA}</a:tableStyleId>
              </a:tblPr>
              <a:tblGrid>
                <a:gridCol w="6248400"/>
              </a:tblGrid>
              <a:tr h="533400">
                <a:tc>
                  <a:txBody>
                    <a:bodyPr/>
                    <a:lstStyle/>
                    <a:p>
                      <a:r>
                        <a:rPr lang="en-US" sz="1200" b="1" baseline="0" dirty="0" smtClean="0"/>
                        <a:t>m </a:t>
                      </a:r>
                      <a:r>
                        <a:rPr lang="en-US" sz="1200" b="0" baseline="0" dirty="0" smtClean="0"/>
                        <a:t>=  mass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tAPA</a:t>
                      </a:r>
                      <a:r>
                        <a:rPr lang="en-US" sz="1200" dirty="0" smtClean="0"/>
                        <a:t> =  time of first force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a:t>
                      </a:r>
                      <a:r>
                        <a:rPr lang="en-US" sz="1200" b="1" baseline="-25000" dirty="0" smtClean="0"/>
                        <a:t>x</a:t>
                      </a:r>
                      <a:r>
                        <a:rPr lang="en-US" sz="1200" b="1" baseline="0" dirty="0" smtClean="0"/>
                        <a:t>, ∆a</a:t>
                      </a:r>
                      <a:r>
                        <a:rPr lang="en-US" sz="1200" b="1" baseline="-25000" dirty="0" smtClean="0"/>
                        <a:t>y</a:t>
                      </a:r>
                      <a:r>
                        <a:rPr lang="en-US" sz="1200" b="1" baseline="0" dirty="0" smtClean="0"/>
                        <a:t>, ∆a</a:t>
                      </a:r>
                      <a:r>
                        <a:rPr lang="en-US" sz="1200" b="1" baseline="-25000" dirty="0" smtClean="0"/>
                        <a:t>z</a:t>
                      </a:r>
                      <a:r>
                        <a:rPr lang="en-US" sz="1200" b="0" baseline="0" dirty="0" smtClean="0"/>
                        <a:t>= accelerations (in the x, y and z directions respectively) of the center of gravity</a:t>
                      </a:r>
                      <a:endParaRPr lang="en-US" sz="1200" b="0" baseline="-25000" dirty="0" smtClean="0"/>
                    </a:p>
                  </a:txBody>
                  <a:tcPr/>
                </a:tc>
              </a:tr>
            </a:tbl>
          </a:graphicData>
        </a:graphic>
      </p:graphicFrame>
      <p:sp>
        <p:nvSpPr>
          <p:cNvPr id="1845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55"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56" name="Picture 1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0" y="1671638"/>
            <a:ext cx="4419600" cy="1833562"/>
          </a:xfrm>
          <a:prstGeom prst="rect">
            <a:avLst/>
          </a:prstGeom>
          <a:noFill/>
          <a:ln w="9525">
            <a:noFill/>
            <a:miter lim="800000"/>
            <a:headEnd/>
            <a:tailEnd/>
          </a:ln>
        </p:spPr>
      </p:pic>
      <p:sp>
        <p:nvSpPr>
          <p:cNvPr id="25" name="Slide Number Placeholder 24"/>
          <p:cNvSpPr>
            <a:spLocks noGrp="1"/>
          </p:cNvSpPr>
          <p:nvPr>
            <p:ph type="sldNum" sz="quarter" idx="10"/>
          </p:nvPr>
        </p:nvSpPr>
        <p:spPr/>
        <p:txBody>
          <a:bodyPr/>
          <a:lstStyle/>
          <a:p>
            <a:pPr>
              <a:defRPr/>
            </a:pPr>
            <a:fld id="{84114799-4F42-4822-A794-162A47360699}"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Position of Center of Gravity</a:t>
            </a:r>
          </a:p>
        </p:txBody>
      </p:sp>
      <p:sp>
        <p:nvSpPr>
          <p:cNvPr id="19459" name="Text Placeholder 8"/>
          <p:cNvSpPr>
            <a:spLocks noGrp="1"/>
          </p:cNvSpPr>
          <p:nvPr>
            <p:ph idx="1"/>
          </p:nvPr>
        </p:nvSpPr>
        <p:spPr>
          <a:xfrm>
            <a:off x="533400" y="838200"/>
            <a:ext cx="8229600" cy="5486400"/>
          </a:xfrm>
        </p:spPr>
        <p:txBody>
          <a:bodyPr/>
          <a:lstStyle/>
          <a:p>
            <a:r>
              <a:rPr lang="en-US" sz="1600" dirty="0" smtClean="0"/>
              <a:t>Change in Position of CoG Calculation from [2]</a:t>
            </a:r>
          </a:p>
          <a:p>
            <a:r>
              <a:rPr lang="en-US" sz="1600" dirty="0" smtClean="0"/>
              <a:t>The change in the center of gravity’s position during a given time can then be found from the calculated impulse. The change in position can then be used to find the actual position of the CoG at any given time</a:t>
            </a:r>
          </a:p>
          <a:p>
            <a:pPr>
              <a:buNone/>
            </a:pPr>
            <a:r>
              <a:rPr lang="en-US" sz="1600" dirty="0" smtClean="0"/>
              <a:t>  </a:t>
            </a:r>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Position of CoG Calculation (adapted from [5])</a:t>
            </a:r>
          </a:p>
          <a:p>
            <a:r>
              <a:rPr lang="en-US" sz="1600" dirty="0" smtClean="0"/>
              <a:t>The position of the center of gravity at a given time can then be found by combining the calculated initial position, and the change in position of the CoG. The position of the CoG can then be used to find the moment created by body weight</a:t>
            </a:r>
          </a:p>
          <a:p>
            <a:endParaRPr lang="en-US" sz="1600" dirty="0" smtClean="0"/>
          </a:p>
          <a:p>
            <a:endParaRPr lang="en-US" sz="1600" dirty="0" smtClean="0"/>
          </a:p>
        </p:txBody>
      </p:sp>
      <p:sp>
        <p:nvSpPr>
          <p:cNvPr id="194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9468"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4724400"/>
            <a:ext cx="3505200" cy="713035"/>
          </a:xfrm>
          <a:prstGeom prst="rect">
            <a:avLst/>
          </a:prstGeom>
          <a:noFill/>
          <a:ln w="9525">
            <a:noFill/>
            <a:miter lim="800000"/>
            <a:headEnd/>
            <a:tailEnd/>
          </a:ln>
        </p:spPr>
      </p:pic>
      <p:sp>
        <p:nvSpPr>
          <p:cNvPr id="194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69"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 y="2133600"/>
            <a:ext cx="5334000" cy="1384139"/>
          </a:xfrm>
          <a:prstGeom prst="rect">
            <a:avLst/>
          </a:prstGeom>
          <a:noFill/>
        </p:spPr>
      </p:pic>
      <p:graphicFrame>
        <p:nvGraphicFramePr>
          <p:cNvPr id="15" name="Table 14"/>
          <p:cNvGraphicFramePr>
            <a:graphicFrameLocks noGrp="1"/>
          </p:cNvGraphicFramePr>
          <p:nvPr/>
        </p:nvGraphicFramePr>
        <p:xfrm>
          <a:off x="304800" y="5486400"/>
          <a:ext cx="6248400" cy="838200"/>
        </p:xfrm>
        <a:graphic>
          <a:graphicData uri="http://schemas.openxmlformats.org/drawingml/2006/table">
            <a:tbl>
              <a:tblPr firstRow="1" bandRow="1">
                <a:tableStyleId>{5940675A-B579-460E-94D1-54222C63F5DA}</a:tableStyleId>
              </a:tblPr>
              <a:tblGrid>
                <a:gridCol w="6248400"/>
              </a:tblGrid>
              <a:tr h="838200">
                <a:tc>
                  <a:txBody>
                    <a:bodyPr/>
                    <a:lstStyle/>
                    <a:p>
                      <a:r>
                        <a:rPr lang="en-US" sz="1200" b="1" baseline="0" dirty="0" smtClean="0"/>
                        <a:t>m  </a:t>
                      </a:r>
                      <a:r>
                        <a:rPr lang="en-US" sz="1200" b="0" baseline="0" dirty="0" smtClean="0"/>
                        <a:t>=  mass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tAPA</a:t>
                      </a:r>
                      <a:r>
                        <a:rPr lang="en-US" sz="1200" dirty="0" smtClean="0"/>
                        <a:t> =  time of first force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a:t>
                      </a:r>
                      <a:r>
                        <a:rPr lang="en-US" sz="1200" b="1" baseline="-25000" dirty="0" smtClean="0"/>
                        <a:t>x</a:t>
                      </a:r>
                      <a:r>
                        <a:rPr lang="en-US" sz="1200" b="1" baseline="0" dirty="0" smtClean="0"/>
                        <a:t>, ∆a</a:t>
                      </a:r>
                      <a:r>
                        <a:rPr lang="en-US" sz="1200" b="1" baseline="-25000" dirty="0" smtClean="0"/>
                        <a:t>y</a:t>
                      </a:r>
                      <a:r>
                        <a:rPr lang="en-US" sz="1200" b="1" baseline="0" dirty="0" smtClean="0"/>
                        <a:t>, ∆a</a:t>
                      </a:r>
                      <a:r>
                        <a:rPr lang="en-US" sz="1200" b="1" baseline="-25000" dirty="0" smtClean="0"/>
                        <a:t>z</a:t>
                      </a:r>
                      <a:r>
                        <a:rPr lang="en-US" sz="1200" b="0" baseline="0" dirty="0" smtClean="0"/>
                        <a:t>= accelerations (in the x, y and z directions respectively) of the center of gravity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Ix, </a:t>
                      </a:r>
                      <a:r>
                        <a:rPr lang="en-US" sz="1200" b="1" baseline="0" dirty="0" err="1" smtClean="0"/>
                        <a:t>Iy</a:t>
                      </a:r>
                      <a:r>
                        <a:rPr lang="en-US" sz="1200" b="1" baseline="0" dirty="0" smtClean="0"/>
                        <a:t> </a:t>
                      </a:r>
                      <a:r>
                        <a:rPr lang="en-US" sz="1200" b="0" baseline="0" dirty="0" smtClean="0"/>
                        <a:t>= i</a:t>
                      </a:r>
                      <a:r>
                        <a:rPr lang="en-US" sz="1200" dirty="0" smtClean="0"/>
                        <a:t>mpulse on the center of gravity in the anteroposterior</a:t>
                      </a:r>
                      <a:r>
                        <a:rPr lang="en-US" sz="1200" baseline="0" dirty="0" smtClean="0"/>
                        <a:t> and lateral directions (respectively)</a:t>
                      </a:r>
                      <a:endParaRPr lang="en-US" sz="1200" b="0" baseline="-25000" dirty="0" smtClean="0"/>
                    </a:p>
                  </a:txBody>
                  <a:tcPr/>
                </a:tc>
              </a:tr>
            </a:tbl>
          </a:graphicData>
        </a:graphic>
      </p:graphicFrame>
      <p:sp>
        <p:nvSpPr>
          <p:cNvPr id="16" name="Slide Number Placeholder 15"/>
          <p:cNvSpPr>
            <a:spLocks noGrp="1"/>
          </p:cNvSpPr>
          <p:nvPr>
            <p:ph type="sldNum" sz="quarter" idx="10"/>
          </p:nvPr>
        </p:nvSpPr>
        <p:spPr/>
        <p:txBody>
          <a:bodyPr/>
          <a:lstStyle/>
          <a:p>
            <a:pPr>
              <a:defRPr/>
            </a:pPr>
            <a:fld id="{84114799-4F42-4822-A794-162A47360699}"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Moments</a:t>
            </a:r>
          </a:p>
        </p:txBody>
      </p:sp>
      <p:sp>
        <p:nvSpPr>
          <p:cNvPr id="19459" name="Text Placeholder 8"/>
          <p:cNvSpPr>
            <a:spLocks noGrp="1"/>
          </p:cNvSpPr>
          <p:nvPr>
            <p:ph idx="1"/>
          </p:nvPr>
        </p:nvSpPr>
        <p:spPr>
          <a:xfrm>
            <a:off x="533400" y="838200"/>
            <a:ext cx="8229600" cy="5486400"/>
          </a:xfrm>
        </p:spPr>
        <p:txBody>
          <a:bodyPr/>
          <a:lstStyle/>
          <a:p>
            <a:r>
              <a:rPr lang="en-US" sz="1600" dirty="0" smtClean="0"/>
              <a:t>Moment from Body Weight </a:t>
            </a:r>
          </a:p>
          <a:p>
            <a:r>
              <a:rPr lang="en-US" sz="1600" dirty="0" smtClean="0"/>
              <a:t>The moment from the climber’s body weight at any time can be found from the position of the center of gravity and the climber’s weight</a:t>
            </a:r>
          </a:p>
          <a:p>
            <a:endParaRPr lang="en-US" sz="1600" dirty="0" smtClean="0"/>
          </a:p>
          <a:p>
            <a:pPr>
              <a:buNone/>
            </a:pPr>
            <a:r>
              <a:rPr lang="en-US" sz="1600" dirty="0" smtClean="0"/>
              <a:t> </a:t>
            </a:r>
          </a:p>
          <a:p>
            <a:pPr>
              <a:buNone/>
            </a:pPr>
            <a:r>
              <a:rPr lang="en-US" sz="1600" dirty="0" smtClean="0"/>
              <a:t>  The rotation of the climber can thus be defined by the following moment equations based on the experimentally collected force data:</a:t>
            </a:r>
          </a:p>
          <a:p>
            <a:endParaRPr lang="en-US" sz="1600" dirty="0" smtClean="0"/>
          </a:p>
          <a:p>
            <a:endParaRPr lang="en-US" sz="1600" dirty="0" smtClean="0"/>
          </a:p>
          <a:p>
            <a:endParaRPr lang="en-US" sz="1600" dirty="0" smtClean="0"/>
          </a:p>
          <a:p>
            <a:endParaRPr lang="en-US" sz="1600" dirty="0" smtClean="0"/>
          </a:p>
          <a:p>
            <a:endParaRPr lang="en-US" dirty="0" smtClean="0"/>
          </a:p>
          <a:p>
            <a:endParaRPr lang="en-US" sz="1600" dirty="0" smtClean="0"/>
          </a:p>
          <a:p>
            <a:endParaRPr lang="en-US" sz="1600" dirty="0" smtClean="0"/>
          </a:p>
        </p:txBody>
      </p:sp>
      <p:sp>
        <p:nvSpPr>
          <p:cNvPr id="194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Table 15"/>
          <p:cNvGraphicFramePr>
            <a:graphicFrameLocks noGrp="1"/>
          </p:cNvGraphicFramePr>
          <p:nvPr/>
        </p:nvGraphicFramePr>
        <p:xfrm>
          <a:off x="457200" y="4572000"/>
          <a:ext cx="6019800" cy="1676400"/>
        </p:xfrm>
        <a:graphic>
          <a:graphicData uri="http://schemas.openxmlformats.org/drawingml/2006/table">
            <a:tbl>
              <a:tblPr firstRow="1" bandRow="1">
                <a:tableStyleId>{5940675A-B579-460E-94D1-54222C63F5DA}</a:tableStyleId>
              </a:tblPr>
              <a:tblGrid>
                <a:gridCol w="6019800"/>
              </a:tblGrid>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M</a:t>
                      </a:r>
                      <a:r>
                        <a:rPr lang="en-US" sz="1200" b="1" baseline="-25000" dirty="0" smtClean="0"/>
                        <a:t>W</a:t>
                      </a:r>
                      <a:r>
                        <a:rPr lang="en-US" sz="1200" baseline="0" dirty="0" smtClean="0"/>
                        <a:t>= moments produced by the climber’s body weight around the lower left hold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R</a:t>
                      </a:r>
                      <a:r>
                        <a:rPr lang="en-US" sz="1200" b="1" baseline="-25000" dirty="0" err="1" smtClean="0"/>
                        <a:t>CoG</a:t>
                      </a:r>
                      <a:r>
                        <a:rPr lang="en-US" sz="1200" b="1" baseline="-25000" dirty="0" smtClean="0"/>
                        <a:t> </a:t>
                      </a:r>
                      <a:r>
                        <a:rPr lang="en-US" sz="1200" baseline="0" dirty="0" smtClean="0"/>
                        <a:t>=  position vector of the center of gravity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W </a:t>
                      </a:r>
                      <a:r>
                        <a:rPr lang="en-US" sz="1200" b="0" baseline="0" dirty="0" smtClean="0"/>
                        <a:t>= weight of climber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 moment caused by the right hand hold by the force component in the x direction around the lower left hold (similar abbreviations used for other hold reaction forces)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Mi, </a:t>
                      </a:r>
                      <a:r>
                        <a:rPr lang="en-US" sz="1200" b="1" baseline="0" dirty="0" err="1" smtClean="0"/>
                        <a:t>Mj</a:t>
                      </a:r>
                      <a:r>
                        <a:rPr lang="en-US" sz="1200" b="1" baseline="0" dirty="0" smtClean="0"/>
                        <a:t>, Mk </a:t>
                      </a:r>
                      <a:r>
                        <a:rPr lang="en-US" sz="1200" b="0" baseline="0" dirty="0" smtClean="0"/>
                        <a:t>= total moments on the climber’s body around the anteroposterior, lateral and vertical axis (respectively) through the lower left hold </a:t>
                      </a:r>
                    </a:p>
                  </a:txBody>
                  <a:tcPr/>
                </a:tc>
              </a:tr>
            </a:tbl>
          </a:graphicData>
        </a:graphic>
      </p:graphicFrame>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Content Placeholder 20" descr="torquesCoG4.png"/>
          <p:cNvPicPr>
            <a:picLocks noChangeAspect="1"/>
          </p:cNvPicPr>
          <p:nvPr/>
        </p:nvPicPr>
        <p:blipFill>
          <a:blip r:embed="rId3" cstate="print"/>
          <a:srcRect/>
          <a:stretch>
            <a:fillRect/>
          </a:stretch>
        </p:blipFill>
        <p:spPr bwMode="auto">
          <a:xfrm>
            <a:off x="6629400" y="3124200"/>
            <a:ext cx="2362200" cy="3122788"/>
          </a:xfrm>
          <a:prstGeom prst="rect">
            <a:avLst/>
          </a:prstGeom>
          <a:noFill/>
          <a:ln w="9525">
            <a:noFill/>
            <a:miter lim="800000"/>
            <a:headEnd/>
            <a:tailEnd/>
          </a:ln>
        </p:spPr>
      </p:pic>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1" name="Rectangle 9"/>
          <p:cNvSpPr>
            <a:spLocks noChangeArrowheads="1"/>
          </p:cNvSpPr>
          <p:nvPr/>
        </p:nvSpPr>
        <p:spPr bwMode="auto">
          <a:xfrm>
            <a:off x="0" y="2305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2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82"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2971800"/>
            <a:ext cx="4114800" cy="1355299"/>
          </a:xfrm>
          <a:prstGeom prst="rect">
            <a:avLst/>
          </a:prstGeom>
          <a:noFill/>
        </p:spPr>
      </p:pic>
      <p:sp>
        <p:nvSpPr>
          <p:cNvPr id="542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84"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57400" y="1752600"/>
            <a:ext cx="2314575" cy="504825"/>
          </a:xfrm>
          <a:prstGeom prst="rect">
            <a:avLst/>
          </a:prstGeom>
          <a:noFill/>
        </p:spPr>
      </p:pic>
      <p:sp>
        <p:nvSpPr>
          <p:cNvPr id="542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86"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3400" y="5105400"/>
            <a:ext cx="309489" cy="304800"/>
          </a:xfrm>
          <a:prstGeom prst="rect">
            <a:avLst/>
          </a:prstGeom>
          <a:noFill/>
        </p:spPr>
      </p:pic>
      <p:sp>
        <p:nvSpPr>
          <p:cNvPr id="542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Slide Number Placeholder 25"/>
          <p:cNvSpPr>
            <a:spLocks noGrp="1"/>
          </p:cNvSpPr>
          <p:nvPr>
            <p:ph type="sldNum" sz="quarter" idx="10"/>
          </p:nvPr>
        </p:nvSpPr>
        <p:spPr/>
        <p:txBody>
          <a:bodyPr/>
          <a:lstStyle/>
          <a:p>
            <a:pPr>
              <a:defRPr/>
            </a:pPr>
            <a:fld id="{84114799-4F42-4822-A794-162A47360699}"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Documents (cont.)</a:t>
            </a:r>
          </a:p>
        </p:txBody>
      </p:sp>
      <p:sp>
        <p:nvSpPr>
          <p:cNvPr id="6147" name="Content Placeholder 2"/>
          <p:cNvSpPr>
            <a:spLocks noGrp="1"/>
          </p:cNvSpPr>
          <p:nvPr>
            <p:ph idx="1"/>
          </p:nvPr>
        </p:nvSpPr>
        <p:spPr/>
        <p:txBody>
          <a:bodyPr/>
          <a:lstStyle/>
          <a:p>
            <a:r>
              <a:rPr lang="en-US" sz="2400" smtClean="0"/>
              <a:t>The earliest, Article </a:t>
            </a:r>
            <a:r>
              <a:rPr lang="en-US" sz="2400" b="1" smtClean="0"/>
              <a:t>[1]</a:t>
            </a:r>
            <a:r>
              <a:rPr lang="en-US" sz="2400" smtClean="0"/>
              <a:t> is from 1997 and is the first to cover the forces on holds in rock climbing:</a:t>
            </a:r>
          </a:p>
          <a:p>
            <a:pPr lvl="1"/>
            <a:r>
              <a:rPr lang="en-US" sz="2000" smtClean="0"/>
              <a:t>4 hold stance</a:t>
            </a:r>
          </a:p>
          <a:p>
            <a:pPr lvl="1"/>
            <a:r>
              <a:rPr lang="en-US" sz="2000" smtClean="0"/>
              <a:t>3 hold (right hand released) stance</a:t>
            </a:r>
          </a:p>
          <a:p>
            <a:pPr lvl="1"/>
            <a:r>
              <a:rPr lang="en-US" sz="2000" b="1" smtClean="0"/>
              <a:t>effect of trunk distance from supporting wall </a:t>
            </a:r>
            <a:r>
              <a:rPr lang="en-US" sz="2000" smtClean="0"/>
              <a:t>on forces</a:t>
            </a:r>
          </a:p>
          <a:p>
            <a:r>
              <a:rPr lang="en-US" sz="2400" smtClean="0"/>
              <a:t>Article</a:t>
            </a:r>
            <a:r>
              <a:rPr lang="en-US" sz="2400" b="1" smtClean="0"/>
              <a:t> [2] </a:t>
            </a:r>
            <a:r>
              <a:rPr lang="en-US" sz="2400" smtClean="0"/>
              <a:t>came from the same experimental setup (equipment and subjects) as [1] and analyzes the transition between 4 and 3 hold stances and the position of the center of gravity:</a:t>
            </a:r>
          </a:p>
          <a:p>
            <a:pPr lvl="1"/>
            <a:r>
              <a:rPr lang="en-US" sz="2000" smtClean="0"/>
              <a:t>4 hold stance</a:t>
            </a:r>
          </a:p>
          <a:p>
            <a:pPr lvl="1"/>
            <a:r>
              <a:rPr lang="en-US" sz="2000" smtClean="0"/>
              <a:t>3 hold (right foot released) stance</a:t>
            </a:r>
          </a:p>
          <a:p>
            <a:pPr lvl="1"/>
            <a:r>
              <a:rPr lang="en-US" sz="2000" smtClean="0"/>
              <a:t>calculate impulse</a:t>
            </a:r>
          </a:p>
          <a:p>
            <a:pPr lvl="1"/>
            <a:r>
              <a:rPr lang="en-US" sz="2000" smtClean="0"/>
              <a:t>discussion of location </a:t>
            </a:r>
            <a:r>
              <a:rPr lang="en-US" sz="2000" b="1" smtClean="0"/>
              <a:t>center of gravity </a:t>
            </a:r>
          </a:p>
          <a:p>
            <a:pPr lvl="1"/>
            <a:endParaRPr lang="en-US" sz="2000" smtClean="0"/>
          </a:p>
          <a:p>
            <a:pPr>
              <a:buFontTx/>
              <a:buNone/>
            </a:pPr>
            <a:endParaRPr lang="en-US" smtClean="0"/>
          </a:p>
          <a:p>
            <a:pPr lvl="1"/>
            <a:endParaRPr lang="en-US" smtClean="0"/>
          </a:p>
          <a:p>
            <a:pPr lvl="1"/>
            <a:endParaRPr lang="en-US" smtClean="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Documents (cont.)</a:t>
            </a:r>
          </a:p>
        </p:txBody>
      </p:sp>
      <p:sp>
        <p:nvSpPr>
          <p:cNvPr id="7171" name="Content Placeholder 2"/>
          <p:cNvSpPr>
            <a:spLocks noGrp="1"/>
          </p:cNvSpPr>
          <p:nvPr>
            <p:ph idx="1"/>
          </p:nvPr>
        </p:nvSpPr>
        <p:spPr/>
        <p:txBody>
          <a:bodyPr/>
          <a:lstStyle/>
          <a:p>
            <a:r>
              <a:rPr lang="en-US" sz="2400" dirty="0" smtClean="0"/>
              <a:t>Article </a:t>
            </a:r>
            <a:r>
              <a:rPr lang="en-US" sz="2400" b="1" dirty="0" smtClean="0"/>
              <a:t>[3]</a:t>
            </a:r>
            <a:r>
              <a:rPr lang="en-US" sz="2400" dirty="0" smtClean="0"/>
              <a:t> is less relevant and discusses the effect of posture and hand hold size on the speed that a climber grabs an upper limb hold, </a:t>
            </a:r>
            <a:r>
              <a:rPr lang="en-US" sz="1600" i="1" dirty="0" smtClean="0"/>
              <a:t>(this article is not discussed in the following slides)</a:t>
            </a:r>
            <a:endParaRPr lang="en-US" sz="2400" i="1" dirty="0" smtClean="0"/>
          </a:p>
          <a:p>
            <a:pPr lvl="1"/>
            <a:r>
              <a:rPr lang="en-US" sz="2000" b="1" dirty="0" smtClean="0"/>
              <a:t>grasping and reaching </a:t>
            </a:r>
            <a:r>
              <a:rPr lang="en-US" sz="2000" dirty="0" smtClean="0"/>
              <a:t>for holds</a:t>
            </a:r>
          </a:p>
          <a:p>
            <a:pPr lvl="1"/>
            <a:r>
              <a:rPr lang="en-US" sz="2000" dirty="0" smtClean="0"/>
              <a:t>measurement of vertical forces and position only</a:t>
            </a:r>
          </a:p>
          <a:p>
            <a:pPr lvl="1"/>
            <a:r>
              <a:rPr lang="en-US" sz="2000" dirty="0" smtClean="0"/>
              <a:t>vary posture by varying the starting hand hold size </a:t>
            </a:r>
          </a:p>
          <a:p>
            <a:r>
              <a:rPr lang="en-US" sz="2400" dirty="0" smtClean="0"/>
              <a:t>Article </a:t>
            </a:r>
            <a:r>
              <a:rPr lang="en-US" sz="2400" b="1" dirty="0" smtClean="0"/>
              <a:t>[4] </a:t>
            </a:r>
            <a:r>
              <a:rPr lang="en-US" sz="2400" dirty="0" smtClean="0"/>
              <a:t>is similar to [1] and [2] in the way the experiment was performed and covered the calculation of momentum as well as impulse and forces</a:t>
            </a:r>
          </a:p>
          <a:p>
            <a:pPr lvl="1"/>
            <a:r>
              <a:rPr lang="en-US" sz="2000" dirty="0" smtClean="0"/>
              <a:t>subjects were </a:t>
            </a:r>
            <a:r>
              <a:rPr lang="en-US" sz="2000" b="1" dirty="0" smtClean="0"/>
              <a:t>children climbers</a:t>
            </a:r>
            <a:r>
              <a:rPr lang="en-US" sz="2000" dirty="0" smtClean="0"/>
              <a:t>, “beginner level”  (as opposed to [1] and [2] which covered adult climbers, “international level”)</a:t>
            </a:r>
          </a:p>
          <a:p>
            <a:pPr lvl="1"/>
            <a:r>
              <a:rPr lang="en-US" sz="2000" dirty="0" smtClean="0"/>
              <a:t>4 hold stance</a:t>
            </a:r>
          </a:p>
          <a:p>
            <a:pPr lvl="1"/>
            <a:r>
              <a:rPr lang="en-US" sz="2000" dirty="0" smtClean="0"/>
              <a:t>3 hold (right foot released) stance</a:t>
            </a:r>
          </a:p>
          <a:p>
            <a:pPr lvl="1"/>
            <a:r>
              <a:rPr lang="en-US" sz="2000" dirty="0" smtClean="0"/>
              <a:t>center of gravity, forces, impulse, </a:t>
            </a:r>
            <a:r>
              <a:rPr lang="en-US" sz="2000" b="1" dirty="0" smtClean="0"/>
              <a:t>momentum</a:t>
            </a:r>
          </a:p>
          <a:p>
            <a:pPr lvl="1"/>
            <a:endParaRPr lang="en-US" sz="2000" dirty="0" smtClean="0"/>
          </a:p>
          <a:p>
            <a:pPr>
              <a:buFontTx/>
              <a:buNone/>
            </a:pPr>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Documents (cont.)</a:t>
            </a:r>
          </a:p>
        </p:txBody>
      </p:sp>
      <p:sp>
        <p:nvSpPr>
          <p:cNvPr id="8195" name="Content Placeholder 2"/>
          <p:cNvSpPr>
            <a:spLocks noGrp="1"/>
          </p:cNvSpPr>
          <p:nvPr>
            <p:ph idx="1"/>
          </p:nvPr>
        </p:nvSpPr>
        <p:spPr/>
        <p:txBody>
          <a:bodyPr/>
          <a:lstStyle/>
          <a:p>
            <a:r>
              <a:rPr lang="en-US" sz="2400" dirty="0" smtClean="0"/>
              <a:t>Article </a:t>
            </a:r>
            <a:r>
              <a:rPr lang="en-US" sz="2400" b="1" dirty="0" smtClean="0"/>
              <a:t>[5] </a:t>
            </a:r>
            <a:r>
              <a:rPr lang="en-US" sz="2400" dirty="0" smtClean="0"/>
              <a:t>is also came from the same experimental setup (equipment and subjects) as [1] and [2], includes discussion of the reaction moments in addition to the forces in different stances</a:t>
            </a:r>
          </a:p>
          <a:p>
            <a:pPr lvl="1"/>
            <a:r>
              <a:rPr lang="en-US" sz="2000" dirty="0" smtClean="0"/>
              <a:t>4 hold stance</a:t>
            </a:r>
          </a:p>
          <a:p>
            <a:pPr lvl="1"/>
            <a:r>
              <a:rPr lang="en-US" sz="2000" dirty="0" smtClean="0"/>
              <a:t>3 hold (right foot released) stance</a:t>
            </a:r>
          </a:p>
          <a:p>
            <a:pPr lvl="1"/>
            <a:r>
              <a:rPr lang="en-US" sz="2000" dirty="0" smtClean="0"/>
              <a:t>forces,</a:t>
            </a:r>
            <a:r>
              <a:rPr lang="en-US" sz="2000" b="1" dirty="0" smtClean="0"/>
              <a:t> moments </a:t>
            </a:r>
            <a:r>
              <a:rPr lang="en-US" sz="2000" dirty="0" smtClean="0"/>
              <a:t>around the left foot hold</a:t>
            </a:r>
          </a:p>
          <a:p>
            <a:r>
              <a:rPr lang="en-US" sz="2000" dirty="0" smtClean="0"/>
              <a:t>Article </a:t>
            </a:r>
            <a:r>
              <a:rPr lang="en-US" sz="2000" b="1" dirty="0" smtClean="0"/>
              <a:t>[7] </a:t>
            </a:r>
            <a:r>
              <a:rPr lang="en-US" sz="2000" dirty="0" smtClean="0"/>
              <a:t>is similar to [5], it also explores the effect of have the supporting wall and holds at an overhanging angle, 10 degrees passed vertical</a:t>
            </a:r>
          </a:p>
          <a:p>
            <a:pPr lvl="1"/>
            <a:r>
              <a:rPr lang="en-US" sz="2000" dirty="0" smtClean="0"/>
              <a:t>4 hold stance</a:t>
            </a:r>
          </a:p>
          <a:p>
            <a:pPr lvl="1"/>
            <a:r>
              <a:rPr lang="en-US" sz="2000" dirty="0" smtClean="0"/>
              <a:t>3 hold (right foot released) stance</a:t>
            </a:r>
          </a:p>
          <a:p>
            <a:pPr lvl="1"/>
            <a:r>
              <a:rPr lang="en-US" sz="2000" b="1" dirty="0" smtClean="0"/>
              <a:t>overhanging wall angle</a:t>
            </a:r>
          </a:p>
          <a:p>
            <a:pPr lvl="1"/>
            <a:r>
              <a:rPr lang="en-US" sz="2000" dirty="0" smtClean="0"/>
              <a:t>forces,</a:t>
            </a:r>
            <a:r>
              <a:rPr lang="en-US" sz="2000" b="1" dirty="0" smtClean="0"/>
              <a:t> moments </a:t>
            </a:r>
            <a:r>
              <a:rPr lang="en-US" sz="2000" dirty="0" smtClean="0"/>
              <a:t>around the left foot hold</a:t>
            </a:r>
          </a:p>
          <a:p>
            <a:endParaRPr lang="en-US" sz="2000" dirty="0" smtClean="0"/>
          </a:p>
          <a:p>
            <a:pPr lvl="1"/>
            <a:endParaRPr lang="en-US" sz="2000" dirty="0" smtClean="0"/>
          </a:p>
          <a:p>
            <a:pPr>
              <a:buFontTx/>
              <a:buNone/>
            </a:pPr>
            <a:endParaRPr lang="en-US" sz="2000" dirty="0" smtClean="0"/>
          </a:p>
          <a:p>
            <a:pPr lvl="1"/>
            <a:endParaRPr lang="en-US" sz="2000"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ctrTitle"/>
          </p:nvPr>
        </p:nvSpPr>
        <p:spPr>
          <a:xfrm>
            <a:off x="685800" y="1981200"/>
            <a:ext cx="7772400" cy="1143000"/>
          </a:xfrm>
        </p:spPr>
        <p:txBody>
          <a:bodyPr/>
          <a:lstStyle/>
          <a:p>
            <a:r>
              <a:rPr lang="en-US" smtClean="0"/>
              <a:t>Methods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1"/>
          <p:cNvSpPr>
            <a:spLocks noGrp="1"/>
          </p:cNvSpPr>
          <p:nvPr>
            <p:ph type="title"/>
          </p:nvPr>
        </p:nvSpPr>
        <p:spPr/>
        <p:txBody>
          <a:bodyPr/>
          <a:lstStyle/>
          <a:p>
            <a:r>
              <a:rPr lang="en-US" smtClean="0"/>
              <a:t>Subjects</a:t>
            </a:r>
          </a:p>
        </p:txBody>
      </p:sp>
      <p:sp>
        <p:nvSpPr>
          <p:cNvPr id="10243" name="Content Placeholder 12"/>
          <p:cNvSpPr>
            <a:spLocks noGrp="1"/>
          </p:cNvSpPr>
          <p:nvPr>
            <p:ph sz="half" idx="1"/>
          </p:nvPr>
        </p:nvSpPr>
        <p:spPr/>
        <p:txBody>
          <a:bodyPr/>
          <a:lstStyle/>
          <a:p>
            <a:r>
              <a:rPr lang="en-US" smtClean="0"/>
              <a:t>[1, 2, 5]</a:t>
            </a:r>
          </a:p>
          <a:p>
            <a:pPr lvl="1"/>
            <a:r>
              <a:rPr lang="en-US" smtClean="0"/>
              <a:t>6 adults, </a:t>
            </a:r>
          </a:p>
          <a:p>
            <a:pPr lvl="1"/>
            <a:r>
              <a:rPr lang="en-US" smtClean="0"/>
              <a:t>‘international’ level</a:t>
            </a:r>
          </a:p>
          <a:p>
            <a:pPr lvl="1"/>
            <a:r>
              <a:rPr lang="en-US" smtClean="0"/>
              <a:t>24.1 ± 1.9 years old</a:t>
            </a:r>
          </a:p>
          <a:p>
            <a:pPr lvl="1"/>
            <a:r>
              <a:rPr lang="en-US" smtClean="0"/>
              <a:t>161.60 ± 11.24 lbs</a:t>
            </a:r>
          </a:p>
          <a:p>
            <a:pPr lvl="1"/>
            <a:r>
              <a:rPr lang="en-US" smtClean="0"/>
              <a:t>5.74 ± .36 feet tall</a:t>
            </a:r>
          </a:p>
          <a:p>
            <a:pPr lvl="1"/>
            <a:endParaRPr lang="en-US" smtClean="0"/>
          </a:p>
        </p:txBody>
      </p:sp>
      <p:sp>
        <p:nvSpPr>
          <p:cNvPr id="10244" name="Content Placeholder 13"/>
          <p:cNvSpPr>
            <a:spLocks noGrp="1"/>
          </p:cNvSpPr>
          <p:nvPr>
            <p:ph sz="half" idx="2"/>
          </p:nvPr>
        </p:nvSpPr>
        <p:spPr/>
        <p:txBody>
          <a:bodyPr/>
          <a:lstStyle/>
          <a:p>
            <a:r>
              <a:rPr lang="en-US" smtClean="0"/>
              <a:t>[4]</a:t>
            </a:r>
          </a:p>
          <a:p>
            <a:pPr lvl="1"/>
            <a:r>
              <a:rPr lang="en-US" smtClean="0"/>
              <a:t>5 children</a:t>
            </a:r>
          </a:p>
          <a:p>
            <a:pPr lvl="1"/>
            <a:r>
              <a:rPr lang="en-US" u="sng" smtClean="0"/>
              <a:t>beginner</a:t>
            </a:r>
            <a:r>
              <a:rPr lang="en-US" smtClean="0"/>
              <a:t> level </a:t>
            </a:r>
          </a:p>
          <a:p>
            <a:pPr lvl="1"/>
            <a:r>
              <a:rPr lang="en-US" smtClean="0"/>
              <a:t>12.16 ± 1.08 years old</a:t>
            </a:r>
          </a:p>
          <a:p>
            <a:r>
              <a:rPr lang="en-US" smtClean="0"/>
              <a:t>[7]</a:t>
            </a:r>
          </a:p>
          <a:p>
            <a:pPr lvl="1"/>
            <a:r>
              <a:rPr lang="en-US" smtClean="0"/>
              <a:t>7 adults</a:t>
            </a:r>
          </a:p>
          <a:p>
            <a:pPr lvl="1"/>
            <a:r>
              <a:rPr lang="en-US" smtClean="0"/>
              <a:t>‘international’ level</a:t>
            </a:r>
          </a:p>
          <a:p>
            <a:pPr lvl="1"/>
            <a:r>
              <a:rPr lang="en-US" smtClean="0"/>
              <a:t>22 ±.4 years old</a:t>
            </a:r>
          </a:p>
          <a:p>
            <a:pPr lvl="1"/>
            <a:r>
              <a:rPr lang="en-US" smtClean="0"/>
              <a:t>149.03 ± 8.38 lbs</a:t>
            </a:r>
          </a:p>
          <a:p>
            <a:pPr lvl="1"/>
            <a:r>
              <a:rPr lang="en-US" smtClean="0"/>
              <a:t>5.73 ± .17 feet tall</a:t>
            </a:r>
          </a:p>
          <a:p>
            <a:pPr lvl="1"/>
            <a:endParaRPr lang="en-US" smtClean="0"/>
          </a:p>
          <a:p>
            <a:endParaRPr lang="en-US" smtClean="0"/>
          </a:p>
        </p:txBody>
      </p:sp>
      <p:pic>
        <p:nvPicPr>
          <p:cNvPr id="10245" name="Picture 9" descr="C:\Documents and Settings\jlc4134\Local Settings\Temporary Internet Files\Content.IE5\O1MZW9IR\MPj03995330000[1].jpg"/>
          <p:cNvPicPr>
            <a:picLocks noChangeAspect="1" noChangeArrowheads="1"/>
          </p:cNvPicPr>
          <p:nvPr/>
        </p:nvPicPr>
        <p:blipFill>
          <a:blip r:embed="rId3" cstate="print"/>
          <a:srcRect/>
          <a:stretch>
            <a:fillRect/>
          </a:stretch>
        </p:blipFill>
        <p:spPr bwMode="auto">
          <a:xfrm>
            <a:off x="1295400" y="3810000"/>
            <a:ext cx="2630488" cy="1752600"/>
          </a:xfrm>
          <a:prstGeom prst="rect">
            <a:avLst/>
          </a:prstGeom>
          <a:noFill/>
          <a:ln w="9525">
            <a:noFill/>
            <a:miter lim="800000"/>
            <a:headEnd/>
            <a:tailEnd/>
          </a:ln>
        </p:spPr>
      </p:pic>
      <p:sp>
        <p:nvSpPr>
          <p:cNvPr id="10246" name="TextBox 64"/>
          <p:cNvSpPr txBox="1">
            <a:spLocks noChangeArrowheads="1"/>
          </p:cNvSpPr>
          <p:nvPr/>
        </p:nvSpPr>
        <p:spPr bwMode="auto">
          <a:xfrm>
            <a:off x="609600" y="5638800"/>
            <a:ext cx="3657600" cy="261938"/>
          </a:xfrm>
          <a:prstGeom prst="rect">
            <a:avLst/>
          </a:prstGeom>
          <a:noFill/>
          <a:ln w="9525">
            <a:noFill/>
            <a:miter lim="800000"/>
            <a:headEnd/>
            <a:tailEnd/>
          </a:ln>
        </p:spPr>
        <p:txBody>
          <a:bodyPr>
            <a:spAutoFit/>
          </a:bodyPr>
          <a:lstStyle/>
          <a:p>
            <a:pPr algn="r"/>
            <a:r>
              <a:rPr lang="en-US" sz="1100"/>
              <a:t>*figure from Microsoft Clipart</a:t>
            </a:r>
          </a:p>
        </p:txBody>
      </p:sp>
      <p:sp>
        <p:nvSpPr>
          <p:cNvPr id="7" name="Slide Number Placeholder 6"/>
          <p:cNvSpPr>
            <a:spLocks noGrp="1"/>
          </p:cNvSpPr>
          <p:nvPr>
            <p:ph type="sldNum" sz="quarter" idx="10"/>
          </p:nvPr>
        </p:nvSpPr>
        <p:spPr/>
        <p:txBody>
          <a:bodyPr/>
          <a:lstStyle/>
          <a:p>
            <a:pPr>
              <a:defRPr/>
            </a:pPr>
            <a:fld id="{5DD10636-22F1-49AC-A190-5795CE09F51C}"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1"/>
          <p:cNvSpPr>
            <a:spLocks noGrp="1"/>
          </p:cNvSpPr>
          <p:nvPr>
            <p:ph type="title"/>
          </p:nvPr>
        </p:nvSpPr>
        <p:spPr/>
        <p:txBody>
          <a:bodyPr/>
          <a:lstStyle/>
          <a:p>
            <a:r>
              <a:rPr lang="en-US" smtClean="0"/>
              <a:t>Subjects (cont.)</a:t>
            </a:r>
          </a:p>
        </p:txBody>
      </p:sp>
      <p:graphicFrame>
        <p:nvGraphicFramePr>
          <p:cNvPr id="9" name="Content Placeholder 8"/>
          <p:cNvGraphicFramePr>
            <a:graphicFrameLocks noGrp="1"/>
          </p:cNvGraphicFramePr>
          <p:nvPr>
            <p:ph idx="1"/>
          </p:nvPr>
        </p:nvGraphicFramePr>
        <p:xfrm>
          <a:off x="381000" y="1524000"/>
          <a:ext cx="8305800" cy="2895600"/>
        </p:xfrm>
        <a:graphic>
          <a:graphicData uri="http://schemas.openxmlformats.org/drawingml/2006/table">
            <a:tbl>
              <a:tblPr firstRow="1" bandRow="1">
                <a:tableStyleId>{17292A2E-F333-43FB-9621-5CBBE7FDCDCB}</a:tableStyleId>
              </a:tblPr>
              <a:tblGrid>
                <a:gridCol w="745066"/>
                <a:gridCol w="1083734"/>
                <a:gridCol w="1600200"/>
                <a:gridCol w="1905000"/>
                <a:gridCol w="1557866"/>
                <a:gridCol w="1413934"/>
              </a:tblGrid>
              <a:tr h="300625">
                <a:tc>
                  <a:txBody>
                    <a:bodyPr/>
                    <a:lstStyle/>
                    <a:p>
                      <a:pPr algn="ctr"/>
                      <a:r>
                        <a:rPr lang="en-US" sz="1400" dirty="0" smtClean="0"/>
                        <a:t>Article</a:t>
                      </a:r>
                      <a:endParaRPr lang="en-US" sz="1400" dirty="0"/>
                    </a:p>
                  </a:txBody>
                  <a:tcPr/>
                </a:tc>
                <a:tc>
                  <a:txBody>
                    <a:bodyPr/>
                    <a:lstStyle/>
                    <a:p>
                      <a:pPr algn="ctr"/>
                      <a:r>
                        <a:rPr lang="en-US" sz="1400" dirty="0" smtClean="0"/>
                        <a:t>Subjects</a:t>
                      </a:r>
                      <a:endParaRPr lang="en-US" sz="1400" dirty="0"/>
                    </a:p>
                  </a:txBody>
                  <a:tcPr/>
                </a:tc>
                <a:tc>
                  <a:txBody>
                    <a:bodyPr/>
                    <a:lstStyle/>
                    <a:p>
                      <a:pPr algn="ctr"/>
                      <a:r>
                        <a:rPr lang="en-US" sz="1400" dirty="0" smtClean="0"/>
                        <a:t>Climbing Level</a:t>
                      </a:r>
                      <a:endParaRPr lang="en-US" sz="1400" dirty="0"/>
                    </a:p>
                  </a:txBody>
                  <a:tcPr/>
                </a:tc>
                <a:tc>
                  <a:txBody>
                    <a:bodyPr/>
                    <a:lstStyle/>
                    <a:p>
                      <a:pPr algn="ctr"/>
                      <a:r>
                        <a:rPr lang="en-US" sz="1400" dirty="0" smtClean="0"/>
                        <a:t>Age</a:t>
                      </a:r>
                      <a:endParaRPr lang="en-US" sz="1400" dirty="0"/>
                    </a:p>
                  </a:txBody>
                  <a:tcPr/>
                </a:tc>
                <a:tc>
                  <a:txBody>
                    <a:bodyPr/>
                    <a:lstStyle/>
                    <a:p>
                      <a:pPr algn="ctr"/>
                      <a:r>
                        <a:rPr lang="en-US" sz="1400" dirty="0" smtClean="0"/>
                        <a:t>Weight</a:t>
                      </a:r>
                      <a:endParaRPr lang="en-US" sz="1400" dirty="0"/>
                    </a:p>
                  </a:txBody>
                  <a:tcPr/>
                </a:tc>
                <a:tc>
                  <a:txBody>
                    <a:bodyPr/>
                    <a:lstStyle/>
                    <a:p>
                      <a:pPr algn="ctr"/>
                      <a:r>
                        <a:rPr lang="en-US" sz="1400" dirty="0" smtClean="0"/>
                        <a:t>Height</a:t>
                      </a:r>
                      <a:endParaRPr lang="en-US" sz="1400" dirty="0"/>
                    </a:p>
                  </a:txBody>
                  <a:tcPr/>
                </a:tc>
              </a:tr>
              <a:tr h="488515">
                <a:tc>
                  <a:txBody>
                    <a:bodyPr/>
                    <a:lstStyle/>
                    <a:p>
                      <a:pPr algn="ctr"/>
                      <a:r>
                        <a:rPr lang="en-US" sz="1400" dirty="0" smtClean="0"/>
                        <a:t>1</a:t>
                      </a:r>
                    </a:p>
                  </a:txBody>
                  <a:tcPr/>
                </a:tc>
                <a:tc>
                  <a:txBody>
                    <a:bodyPr/>
                    <a:lstStyle/>
                    <a:p>
                      <a:pPr algn="ctr"/>
                      <a:r>
                        <a:rPr lang="en-US" sz="1400" dirty="0" smtClean="0"/>
                        <a:t>6</a:t>
                      </a:r>
                      <a:endParaRPr lang="en-US" sz="1400" dirty="0"/>
                    </a:p>
                  </a:txBody>
                  <a:tcPr/>
                </a:tc>
                <a:tc>
                  <a:txBody>
                    <a:bodyPr/>
                    <a:lstStyle/>
                    <a:p>
                      <a:pPr algn="ctr"/>
                      <a:r>
                        <a:rPr lang="en-US" sz="1400" dirty="0" smtClean="0"/>
                        <a:t>international</a:t>
                      </a: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24.1 ± 1.9 years</a:t>
                      </a:r>
                    </a:p>
                    <a:p>
                      <a:pPr algn="ct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161.60 ± 11.24 lbs</a:t>
                      </a:r>
                    </a:p>
                    <a:p>
                      <a:pPr algn="ct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5.74 ± .36 feet</a:t>
                      </a:r>
                      <a:endParaRPr lang="en-US" sz="1400" dirty="0"/>
                    </a:p>
                  </a:txBody>
                  <a:tcPr/>
                </a:tc>
              </a:tr>
              <a:tr h="488515">
                <a:tc>
                  <a:txBody>
                    <a:bodyPr/>
                    <a:lstStyle/>
                    <a:p>
                      <a:pPr algn="ctr"/>
                      <a:r>
                        <a:rPr lang="en-US" sz="1400" dirty="0" smtClean="0"/>
                        <a:t>2</a:t>
                      </a:r>
                      <a:endParaRPr lang="en-US" sz="1400" dirty="0"/>
                    </a:p>
                  </a:txBody>
                  <a:tcPr>
                    <a:solidFill>
                      <a:schemeClr val="bg1">
                        <a:lumMod val="95000"/>
                      </a:schemeClr>
                    </a:solidFill>
                  </a:tcPr>
                </a:tc>
                <a:tc>
                  <a:txBody>
                    <a:bodyPr/>
                    <a:lstStyle/>
                    <a:p>
                      <a:pPr algn="ctr"/>
                      <a:r>
                        <a:rPr lang="en-US" sz="1400" dirty="0" smtClean="0"/>
                        <a:t>6</a:t>
                      </a:r>
                      <a:endParaRPr lang="en-US" sz="1400" dirty="0"/>
                    </a:p>
                  </a:txBody>
                  <a:tcPr>
                    <a:solidFill>
                      <a:schemeClr val="bg1">
                        <a:lumMod val="95000"/>
                      </a:schemeClr>
                    </a:solidFill>
                  </a:tcPr>
                </a:tc>
                <a:tc>
                  <a:txBody>
                    <a:bodyPr/>
                    <a:lstStyle/>
                    <a:p>
                      <a:pPr algn="ctr"/>
                      <a:r>
                        <a:rPr lang="en-US" sz="1400" dirty="0" smtClean="0"/>
                        <a:t>international</a:t>
                      </a:r>
                      <a:endParaRPr lang="en-US" sz="1400" dirty="0"/>
                    </a:p>
                  </a:txBody>
                  <a:tcPr>
                    <a:solidFill>
                      <a:schemeClr val="bg1">
                        <a:lumMod val="9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24.1 ± 1.9 years</a:t>
                      </a:r>
                    </a:p>
                    <a:p>
                      <a:pPr algn="ctr"/>
                      <a:endParaRPr lang="en-US" sz="1400" dirty="0"/>
                    </a:p>
                  </a:txBody>
                  <a:tcPr>
                    <a:solidFill>
                      <a:schemeClr val="bg1">
                        <a:lumMod val="9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161.60 ± 11.24 lbs</a:t>
                      </a:r>
                    </a:p>
                    <a:p>
                      <a:pPr algn="ctr"/>
                      <a:endParaRPr lang="en-US" sz="1400" dirty="0"/>
                    </a:p>
                  </a:txBody>
                  <a:tcPr>
                    <a:solidFill>
                      <a:schemeClr val="bg1">
                        <a:lumMod val="9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5.74 ± .36 feet</a:t>
                      </a:r>
                    </a:p>
                    <a:p>
                      <a:pPr algn="ctr"/>
                      <a:endParaRPr lang="en-US" sz="1400" dirty="0"/>
                    </a:p>
                  </a:txBody>
                  <a:tcPr>
                    <a:solidFill>
                      <a:schemeClr val="bg1">
                        <a:lumMod val="95000"/>
                      </a:schemeClr>
                    </a:solidFill>
                  </a:tcPr>
                </a:tc>
              </a:tr>
              <a:tr h="488515">
                <a:tc>
                  <a:txBody>
                    <a:bodyPr/>
                    <a:lstStyle/>
                    <a:p>
                      <a:pPr algn="ctr"/>
                      <a:r>
                        <a:rPr lang="en-US" sz="1400" dirty="0" smtClean="0"/>
                        <a:t>4</a:t>
                      </a:r>
                    </a:p>
                  </a:txBody>
                  <a:tcPr/>
                </a:tc>
                <a:tc>
                  <a:txBody>
                    <a:bodyPr/>
                    <a:lstStyle/>
                    <a:p>
                      <a:pPr algn="ctr"/>
                      <a:r>
                        <a:rPr lang="en-US" sz="1400" dirty="0" smtClean="0"/>
                        <a:t>5</a:t>
                      </a:r>
                      <a:endParaRPr lang="en-US" sz="1400" dirty="0"/>
                    </a:p>
                  </a:txBody>
                  <a:tcPr/>
                </a:tc>
                <a:tc>
                  <a:txBody>
                    <a:bodyPr/>
                    <a:lstStyle/>
                    <a:p>
                      <a:pPr algn="ctr"/>
                      <a:r>
                        <a:rPr lang="en-US" sz="1400" dirty="0" smtClean="0"/>
                        <a:t>beginner</a:t>
                      </a: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12.16 ± 1.08 years</a:t>
                      </a:r>
                    </a:p>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4885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a:t>
                      </a:r>
                    </a:p>
                    <a:p>
                      <a:pPr algn="ctr"/>
                      <a:endParaRPr lang="en-US" sz="1400" dirty="0" smtClean="0"/>
                    </a:p>
                  </a:txBody>
                  <a:tcPr>
                    <a:solidFill>
                      <a:schemeClr val="bg1">
                        <a:lumMod val="95000"/>
                      </a:schemeClr>
                    </a:solidFill>
                  </a:tcPr>
                </a:tc>
                <a:tc>
                  <a:txBody>
                    <a:bodyPr/>
                    <a:lstStyle/>
                    <a:p>
                      <a:pPr algn="ctr"/>
                      <a:r>
                        <a:rPr lang="en-US" sz="1400" dirty="0" smtClean="0"/>
                        <a:t>6</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international</a:t>
                      </a:r>
                    </a:p>
                    <a:p>
                      <a:pPr algn="ctr"/>
                      <a:endParaRPr lang="en-US" sz="1400" dirty="0"/>
                    </a:p>
                  </a:txBody>
                  <a:tcPr>
                    <a:solidFill>
                      <a:schemeClr val="bg1">
                        <a:lumMod val="9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24.1 ± 1.9 years</a:t>
                      </a:r>
                    </a:p>
                  </a:txBody>
                  <a:tcPr>
                    <a:solidFill>
                      <a:schemeClr val="bg1">
                        <a:lumMod val="95000"/>
                      </a:schemeClr>
                    </a:solidFill>
                  </a:tcPr>
                </a:tc>
                <a:tc>
                  <a:txBody>
                    <a:bodyPr/>
                    <a:lstStyle/>
                    <a:p>
                      <a:pPr algn="ctr"/>
                      <a:r>
                        <a:rPr lang="en-US" sz="1400" dirty="0" smtClean="0"/>
                        <a:t>161.60 ± 11.24 lbs</a:t>
                      </a:r>
                      <a:endParaRPr lang="en-US" sz="1400" dirty="0"/>
                    </a:p>
                  </a:txBody>
                  <a:tcPr>
                    <a:solidFill>
                      <a:schemeClr val="bg1">
                        <a:lumMod val="9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5.74 ± .36 feet</a:t>
                      </a:r>
                    </a:p>
                    <a:p>
                      <a:pPr algn="ctr"/>
                      <a:endParaRPr lang="en-US" sz="1400" dirty="0"/>
                    </a:p>
                  </a:txBody>
                  <a:tcPr>
                    <a:solidFill>
                      <a:schemeClr val="bg1">
                        <a:lumMod val="95000"/>
                      </a:schemeClr>
                    </a:solidFill>
                  </a:tcPr>
                </a:tc>
              </a:tr>
              <a:tr h="488515">
                <a:tc>
                  <a:txBody>
                    <a:bodyPr/>
                    <a:lstStyle/>
                    <a:p>
                      <a:pPr algn="ctr"/>
                      <a:r>
                        <a:rPr lang="en-US" sz="1400" dirty="0" smtClean="0"/>
                        <a:t>7</a:t>
                      </a:r>
                    </a:p>
                  </a:txBody>
                  <a:tcPr/>
                </a:tc>
                <a:tc>
                  <a:txBody>
                    <a:bodyPr/>
                    <a:lstStyle/>
                    <a:p>
                      <a:pPr algn="ctr"/>
                      <a:r>
                        <a:rPr lang="en-US" sz="1400" dirty="0" smtClean="0"/>
                        <a:t>7</a:t>
                      </a:r>
                      <a:endParaRPr lang="en-US" sz="1400" dirty="0"/>
                    </a:p>
                  </a:txBody>
                  <a:tcPr/>
                </a:tc>
                <a:tc>
                  <a:txBody>
                    <a:bodyPr/>
                    <a:lstStyle/>
                    <a:p>
                      <a:pPr algn="ctr"/>
                      <a:r>
                        <a:rPr lang="en-US" sz="1400" dirty="0" smtClean="0"/>
                        <a:t>international</a:t>
                      </a: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22 ±.4 years</a:t>
                      </a:r>
                    </a:p>
                    <a:p>
                      <a:pPr algn="ctr"/>
                      <a:endParaRPr lang="en-US" sz="1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149.03 ± 8.38 lbs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t>5.73 ± .17 feet</a:t>
                      </a:r>
                    </a:p>
                  </a:txBody>
                  <a:tcPr/>
                </a:tc>
              </a:tr>
            </a:tbl>
          </a:graphicData>
        </a:graphic>
      </p:graphicFrame>
      <p:sp>
        <p:nvSpPr>
          <p:cNvPr id="4" name="Slide Number Placeholder 3"/>
          <p:cNvSpPr>
            <a:spLocks noGrp="1"/>
          </p:cNvSpPr>
          <p:nvPr>
            <p:ph type="sldNum" sz="quarter" idx="10"/>
          </p:nvPr>
        </p:nvSpPr>
        <p:spPr/>
        <p:txBody>
          <a:bodyPr/>
          <a:lstStyle/>
          <a:p>
            <a:pPr>
              <a:defRPr/>
            </a:pPr>
            <a:fld id="{84114799-4F42-4822-A794-162A47360699}"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ll">
  <a:themeElements>
    <a:clrScheme name="wi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ill">
      <a:majorFont>
        <a:latin typeface="Impac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i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l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l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will</Template>
  <TotalTime>2749</TotalTime>
  <Words>3669</Words>
  <Application>Microsoft Office PowerPoint</Application>
  <PresentationFormat>On-screen Show (4:3)</PresentationFormat>
  <Paragraphs>604</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will</vt:lpstr>
      <vt:lpstr>Rock Climber Mechanics Research Summary</vt:lpstr>
      <vt:lpstr>Background</vt:lpstr>
      <vt:lpstr>Documents</vt:lpstr>
      <vt:lpstr>Documents (cont.)</vt:lpstr>
      <vt:lpstr>Documents (cont.)</vt:lpstr>
      <vt:lpstr>Documents (cont.)</vt:lpstr>
      <vt:lpstr>Methods</vt:lpstr>
      <vt:lpstr>Subjects</vt:lpstr>
      <vt:lpstr>Subjects (cont.)</vt:lpstr>
      <vt:lpstr>Equipment</vt:lpstr>
      <vt:lpstr>Equipment (cont.)</vt:lpstr>
      <vt:lpstr>Equipment (cont.)</vt:lpstr>
      <vt:lpstr>Results</vt:lpstr>
      <vt:lpstr>Results</vt:lpstr>
      <vt:lpstr>In the Graphs</vt:lpstr>
      <vt:lpstr>Distribution of Forces</vt:lpstr>
      <vt:lpstr>From Distribution of Forces</vt:lpstr>
      <vt:lpstr>Proximity to Wall (RH Release)</vt:lpstr>
      <vt:lpstr>From Proximity to Wall</vt:lpstr>
      <vt:lpstr>Spread Stance and Inexperienced Climbers [RF Release]</vt:lpstr>
      <vt:lpstr>From Spread Stance and Inexperienced Climbers</vt:lpstr>
      <vt:lpstr>Wall Incline [RF Release]</vt:lpstr>
      <vt:lpstr>From Wall Incline</vt:lpstr>
      <vt:lpstr>Importance of Moments (RF Release)</vt:lpstr>
      <vt:lpstr>About Moments</vt:lpstr>
      <vt:lpstr>Main Points</vt:lpstr>
      <vt:lpstr>The Forces</vt:lpstr>
      <vt:lpstr>The Forces</vt:lpstr>
      <vt:lpstr>Calculations</vt:lpstr>
      <vt:lpstr>Calculations</vt:lpstr>
      <vt:lpstr>Moments from Hold Reaction Forces</vt:lpstr>
      <vt:lpstr>Initial Position of Center of Gravity</vt:lpstr>
      <vt:lpstr>Impulse</vt:lpstr>
      <vt:lpstr>Position of Center of Gravity</vt:lpstr>
      <vt:lpstr>Moments</vt:lpstr>
    </vt:vector>
  </TitlesOfParts>
  <Company>Draper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from 7.17.2007</dc:title>
  <dc:creator>Jennifer Cross</dc:creator>
  <cp:lastModifiedBy>Jennifer Cross</cp:lastModifiedBy>
  <cp:revision>252</cp:revision>
  <dcterms:created xsi:type="dcterms:W3CDTF">2007-07-24T13:38:09Z</dcterms:created>
  <dcterms:modified xsi:type="dcterms:W3CDTF">2007-08-02T18:56:33Z</dcterms:modified>
</cp:coreProperties>
</file>