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tiff" ContentType="image/tiff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77" r:id="rId3"/>
    <p:sldId id="279" r:id="rId4"/>
    <p:sldId id="280" r:id="rId5"/>
    <p:sldId id="298" r:id="rId6"/>
    <p:sldId id="268" r:id="rId7"/>
    <p:sldId id="282" r:id="rId8"/>
    <p:sldId id="285" r:id="rId9"/>
    <p:sldId id="272" r:id="rId10"/>
    <p:sldId id="299" r:id="rId11"/>
    <p:sldId id="29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6172" autoAdjust="0"/>
    <p:restoredTop sz="93640" autoAdjust="0"/>
  </p:normalViewPr>
  <p:slideViewPr>
    <p:cSldViewPr snapToObjects="1">
      <p:cViewPr>
        <p:scale>
          <a:sx n="75" d="100"/>
          <a:sy n="75" d="100"/>
        </p:scale>
        <p:origin x="-1280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19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0BA63-ADFF-E441-A202-CD0306DE6CB0}" type="datetimeFigureOut">
              <a:rPr lang="en-US" smtClean="0"/>
              <a:pPr/>
              <a:t>1/16/09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F3EE1-141E-AF46-9302-4309BDDC9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55923-1EBE-454E-A860-4BE8B4AA81A3}" type="datetimeFigureOut">
              <a:rPr lang="en-US" smtClean="0"/>
              <a:pPr/>
              <a:t>1/16/09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466B0-349E-444C-BF36-DC615D6CB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DIRECTIONALITY PLOT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466B0-349E-444C-BF36-DC615D6CBD5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Angular</a:t>
            </a:r>
            <a:r>
              <a:rPr lang="en-US" baseline="0" dirty="0" smtClean="0"/>
              <a:t> Calculations for sample wedge shape; </a:t>
            </a:r>
            <a:r>
              <a:rPr lang="en-US" baseline="0" dirty="0" err="1" smtClean="0"/>
              <a:t>pic</a:t>
            </a:r>
            <a:r>
              <a:rPr lang="en-US" baseline="0" dirty="0" smtClean="0"/>
              <a:t> of glass slide contact area; </a:t>
            </a:r>
            <a:r>
              <a:rPr lang="en-US" baseline="0" dirty="0" err="1" smtClean="0"/>
              <a:t>pic</a:t>
            </a:r>
            <a:r>
              <a:rPr lang="en-US" baseline="0" dirty="0" smtClean="0"/>
              <a:t> of SB toe contact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466B0-349E-444C-BF36-DC615D6CBD5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5A74-42BE-2C4C-925A-81D7CD4E25CE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734-1DA6-834B-8CC7-80A951C9AE21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B353-AFE6-BA4D-ADDC-EA942C3DAAA7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374-CD98-C042-9BA8-AB6CCC10554B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7079-4691-5A4D-A7F0-F88C8E35BDC1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EE22-FDF8-C041-83C3-8C3A3BDCE258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1791-D497-A74E-B308-A242ED5C4F7E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4EDC-5871-8A4B-A694-34E966D9F9C3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A249-6F62-D944-96C9-380F9E44F37E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E2FC-1DB4-AC4B-9EE2-5EA7DC537D39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A282-CCA0-4949-8B09-9E78D4EA56B0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8F97A-6F4A-A34D-BA40-D7B5D6D401EE}" type="datetime1">
              <a:rPr lang="en-US" smtClean="0"/>
              <a:pPr/>
              <a:t>1/16/09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  Background  Design  Results  Hierarchy  Conclusions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72573-BCAD-7D4E-85CA-59087C4FEC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5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df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d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7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Relationship Id="rId6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Microstructured Adhesives for Climbing Applications</a:t>
            </a:r>
            <a:endParaRPr lang="en-US" dirty="0"/>
          </a:p>
        </p:txBody>
      </p:sp>
      <p:pic>
        <p:nvPicPr>
          <p:cNvPr id="9" name="Picture 8" descr="slightAngle.BMP"/>
          <p:cNvPicPr>
            <a:picLocks noChangeAspect="1"/>
          </p:cNvPicPr>
          <p:nvPr/>
        </p:nvPicPr>
        <p:blipFill>
          <a:blip r:embed="rId2"/>
          <a:srcRect b="33333"/>
          <a:stretch>
            <a:fillRect/>
          </a:stretch>
        </p:blipFill>
        <p:spPr>
          <a:xfrm>
            <a:off x="533400" y="1752600"/>
            <a:ext cx="3048000" cy="2540000"/>
          </a:xfrm>
          <a:prstGeom prst="rect">
            <a:avLst/>
          </a:prstGeom>
        </p:spPr>
      </p:pic>
      <p:pic>
        <p:nvPicPr>
          <p:cNvPr id="10" name="Picture 9" descr="ALD_0857.JPG"/>
          <p:cNvPicPr>
            <a:picLocks noChangeAspect="1"/>
          </p:cNvPicPr>
          <p:nvPr/>
        </p:nvPicPr>
        <p:blipFill>
          <a:blip r:embed="rId3"/>
          <a:srcRect t="24764"/>
          <a:stretch>
            <a:fillRect/>
          </a:stretch>
        </p:blipFill>
        <p:spPr>
          <a:xfrm rot="16200000">
            <a:off x="3210613" y="2580587"/>
            <a:ext cx="3309991" cy="165401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752600"/>
            <a:ext cx="2419584" cy="33099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600" y="5336480"/>
            <a:ext cx="693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Aaron Parness, PhD Candidate, </a:t>
            </a:r>
          </a:p>
          <a:p>
            <a:pPr algn="ctr"/>
            <a:r>
              <a:rPr lang="en-US" sz="2800" i="1" dirty="0" smtClean="0"/>
              <a:t>Mechanical Engineering, Class of 2009</a:t>
            </a:r>
          </a:p>
          <a:p>
            <a:pPr algn="ctr"/>
            <a:r>
              <a:rPr lang="en-US" sz="2800" i="1" dirty="0" smtClean="0"/>
              <a:t>Mark </a:t>
            </a:r>
            <a:r>
              <a:rPr lang="en-US" sz="2800" i="1" dirty="0" err="1" smtClean="0"/>
              <a:t>Cutkosky</a:t>
            </a:r>
            <a:r>
              <a:rPr lang="en-US" sz="2800" i="1" dirty="0" smtClean="0"/>
              <a:t>, ME Faculty</a:t>
            </a:r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Synthetic Hierarchical Adhesive Structures Improve Performance on </a:t>
            </a:r>
            <a:r>
              <a:rPr lang="en-US" sz="2400" dirty="0" err="1" smtClean="0"/>
              <a:t>Roug</a:t>
            </a:r>
            <a:r>
              <a:rPr lang="en-US" sz="2400" dirty="0" smtClean="0"/>
              <a:t> Surfaces and Large Patch Alignment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 descr="angled40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600200"/>
            <a:ext cx="3251200" cy="4064000"/>
          </a:xfrm>
          <a:prstGeom prst="rect">
            <a:avLst/>
          </a:prstGeom>
        </p:spPr>
      </p:pic>
      <p:pic>
        <p:nvPicPr>
          <p:cNvPr id="8" name="Picture 7" descr="IMG_0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00200"/>
            <a:ext cx="3048000" cy="406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5943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by 4 inch patch holds 45 lbs!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7400" y="5943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Bi-</a:t>
            </a:r>
            <a:r>
              <a:rPr lang="en-US" dirty="0" smtClean="0"/>
              <a:t>l</a:t>
            </a:r>
            <a:r>
              <a:rPr lang="en-US" dirty="0" smtClean="0"/>
              <a:t>ayer design allows compliance on millimeter and micrometer scales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Hierarchy Data</a:t>
            </a:r>
            <a:endParaRPr lang="en-US" dirty="0"/>
          </a:p>
        </p:txBody>
      </p:sp>
      <p:pic>
        <p:nvPicPr>
          <p:cNvPr id="4" name="Picture 3" descr="Roug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41475"/>
            <a:ext cx="4953000" cy="3387725"/>
          </a:xfrm>
          <a:prstGeom prst="rect">
            <a:avLst/>
          </a:prstGeom>
          <a:noFill/>
        </p:spPr>
      </p:pic>
      <p:pic>
        <p:nvPicPr>
          <p:cNvPr id="5" name="Picture 3" descr="Scaling"/>
          <p:cNvPicPr>
            <a:picLocks noChangeAspect="1" noChangeArrowheads="1"/>
          </p:cNvPicPr>
          <p:nvPr/>
        </p:nvPicPr>
        <p:blipFill>
          <a:blip r:embed="rId3"/>
          <a:srcRect r="7813"/>
          <a:stretch>
            <a:fillRect/>
          </a:stretch>
        </p:blipFill>
        <p:spPr bwMode="auto">
          <a:xfrm>
            <a:off x="4876800" y="1641475"/>
            <a:ext cx="4164057" cy="33877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56388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As predicted, improved performance on semi-rough surfaces, </a:t>
            </a:r>
          </a:p>
          <a:p>
            <a:pPr algn="ctr"/>
            <a:r>
              <a:rPr lang="en-US" sz="2000" dirty="0" smtClean="0"/>
              <a:t>and in scaling to larger sample sizes.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Sources of Inspiration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SU-8mesh.bmp"/>
          <p:cNvPicPr>
            <a:picLocks noChangeAspect="1"/>
          </p:cNvPicPr>
          <p:nvPr/>
        </p:nvPicPr>
        <p:blipFill>
          <a:blip r:embed="rId2"/>
          <a:srcRect l="28667" t="28889" r="18889" b="21111"/>
          <a:stretch>
            <a:fillRect/>
          </a:stretch>
        </p:blipFill>
        <p:spPr>
          <a:xfrm>
            <a:off x="5361715" y="3690362"/>
            <a:ext cx="3553685" cy="2710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38944"/>
            <a:ext cx="4876800" cy="24856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260068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Kim et al, IEEE ICRA 2006</a:t>
            </a:r>
            <a:endParaRPr lang="en-US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61715" y="6356350"/>
            <a:ext cx="3325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Yoon et al, JMEMS, 2003 &amp; 2006</a:t>
            </a:r>
            <a:endParaRPr lang="en-US" sz="1400" i="1" dirty="0"/>
          </a:p>
        </p:txBody>
      </p:sp>
      <p:pic>
        <p:nvPicPr>
          <p:cNvPr id="15" name="Picture 14" descr="Spatulae Profile.tiff"/>
          <p:cNvPicPr>
            <a:picLocks noChangeAspect="1"/>
          </p:cNvPicPr>
          <p:nvPr/>
        </p:nvPicPr>
        <p:blipFill>
          <a:blip r:embed="rId4"/>
          <a:srcRect r="1099"/>
          <a:stretch>
            <a:fillRect/>
          </a:stretch>
        </p:blipFill>
        <p:spPr>
          <a:xfrm>
            <a:off x="6248400" y="1268950"/>
            <a:ext cx="2709718" cy="21600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8400" y="3352800"/>
            <a:ext cx="2709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Persson</a:t>
            </a:r>
            <a:r>
              <a:rPr lang="en-US" sz="1400" i="1" dirty="0" smtClean="0"/>
              <a:t>, J. </a:t>
            </a:r>
            <a:r>
              <a:rPr lang="en-US" sz="1400" i="1" dirty="0" err="1" smtClean="0"/>
              <a:t>Chem</a:t>
            </a:r>
            <a:r>
              <a:rPr lang="en-US" sz="1400" i="1" dirty="0" smtClean="0"/>
              <a:t> Phys,  2003</a:t>
            </a:r>
            <a:endParaRPr lang="en-US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24200" y="302155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Russell, JAST, 2007</a:t>
            </a:r>
            <a:endParaRPr lang="en-US" sz="1400" i="1" dirty="0"/>
          </a:p>
        </p:txBody>
      </p:sp>
      <p:pic>
        <p:nvPicPr>
          <p:cNvPr id="14" name="Picture 13" descr="Russell Lam:Set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268950"/>
            <a:ext cx="2930036" cy="1762919"/>
          </a:xfrm>
          <a:prstGeom prst="rect">
            <a:avLst/>
          </a:prstGeom>
        </p:spPr>
      </p:pic>
      <p:pic>
        <p:nvPicPr>
          <p:cNvPr id="18" name="Picture 17" descr="foot and to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206500"/>
            <a:ext cx="2705100" cy="2070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" y="32004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Autumn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Wedge Fabrication Process</a:t>
            </a:r>
            <a:br>
              <a:rPr lang="en-US" sz="3200" dirty="0" smtClean="0"/>
            </a:br>
            <a:r>
              <a:rPr lang="en-US" sz="3200" dirty="0" smtClean="0"/>
              <a:t>Two Mask Dual Angle Exposure with Alignment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Fabstep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504950"/>
            <a:ext cx="7239000" cy="485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20 </a:t>
            </a:r>
            <a:r>
              <a:rPr lang="en-US" dirty="0" err="1" smtClean="0"/>
              <a:t>μm</a:t>
            </a:r>
            <a:r>
              <a:rPr lang="en-US" dirty="0" smtClean="0"/>
              <a:t> Wedge Arrays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pside1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3962400" cy="4953000"/>
          </a:xfrm>
          <a:prstGeom prst="rect">
            <a:avLst/>
          </a:prstGeom>
        </p:spPr>
      </p:pic>
      <p:pic>
        <p:nvPicPr>
          <p:cNvPr id="9" name="Picture 8" descr="Right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447800"/>
            <a:ext cx="4008120" cy="501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Loaded Wedges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single loa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600200"/>
            <a:ext cx="2895600" cy="3619500"/>
          </a:xfrm>
          <a:prstGeom prst="rect">
            <a:avLst/>
          </a:prstGeom>
        </p:spPr>
      </p:pic>
      <p:pic>
        <p:nvPicPr>
          <p:cNvPr id="5" name="Picture 4" descr="Single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00200"/>
            <a:ext cx="2895600" cy="3619500"/>
          </a:xfrm>
          <a:prstGeom prst="rect">
            <a:avLst/>
          </a:prstGeom>
        </p:spPr>
      </p:pic>
      <p:pic>
        <p:nvPicPr>
          <p:cNvPr id="8" name="Picture 7" descr="loaded wedge 30 percent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600200"/>
            <a:ext cx="2895600" cy="3619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5257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Slightly Loaded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5257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Moderately Loaded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5257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Heavily Loaded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Limit Surface Shows Shear Dependence on Adhesion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FrictionalAdhesion_Sylgard170_50s_225u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38200" y="1235075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Conforming to Surfaces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609600" y="4515732"/>
            <a:ext cx="5943600" cy="1840618"/>
            <a:chOff x="609600" y="4515732"/>
            <a:chExt cx="5943600" cy="1840618"/>
          </a:xfrm>
        </p:grpSpPr>
        <p:sp>
          <p:nvSpPr>
            <p:cNvPr id="6" name="Alternate Process 5"/>
            <p:cNvSpPr/>
            <p:nvPr/>
          </p:nvSpPr>
          <p:spPr>
            <a:xfrm>
              <a:off x="609600" y="5715000"/>
              <a:ext cx="4572000" cy="64135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Smooth Surface</a:t>
              </a:r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 rot="21180000">
              <a:off x="620558" y="4925840"/>
              <a:ext cx="4572000" cy="2560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85800" y="5486400"/>
              <a:ext cx="4495800" cy="1588"/>
            </a:xfrm>
            <a:prstGeom prst="line">
              <a:avLst/>
            </a:prstGeom>
            <a:ln w="9525" cap="flat" cmpd="sng" algn="ctr">
              <a:solidFill>
                <a:srgbClr val="40404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ight Triangle 13"/>
            <p:cNvSpPr/>
            <p:nvPr/>
          </p:nvSpPr>
          <p:spPr>
            <a:xfrm rot="10380000">
              <a:off x="5117950" y="4910328"/>
              <a:ext cx="102832" cy="212239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/>
            <p:cNvSpPr/>
            <p:nvPr/>
          </p:nvSpPr>
          <p:spPr>
            <a:xfrm rot="10380000">
              <a:off x="4913818" y="4937760"/>
              <a:ext cx="102832" cy="212239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/>
            <p:cNvSpPr/>
            <p:nvPr/>
          </p:nvSpPr>
          <p:spPr>
            <a:xfrm rot="10380000">
              <a:off x="4736950" y="4963885"/>
              <a:ext cx="102832" cy="212239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Brace 16"/>
            <p:cNvSpPr/>
            <p:nvPr/>
          </p:nvSpPr>
          <p:spPr>
            <a:xfrm>
              <a:off x="5306484" y="4876800"/>
              <a:ext cx="332316" cy="60419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38800" y="49530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20μm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1200" y="5181600"/>
              <a:ext cx="330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latin typeface="Lucida Grande"/>
                  <a:ea typeface="Lucida Grande"/>
                  <a:cs typeface="Lucida Grande"/>
                </a:rPr>
                <a:t>θ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 rot="21180000">
              <a:off x="2345658" y="4515732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patch size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21180000">
              <a:off x="3435151" y="4597945"/>
              <a:ext cx="1676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380000">
              <a:off x="691951" y="4925467"/>
              <a:ext cx="1676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629400" y="4765040"/>
          <a:ext cx="2438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patch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θ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200μm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0.029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Picture 28" descr="Wedge Contact Area.JPG"/>
          <p:cNvPicPr>
            <a:picLocks noChangeAspect="1"/>
          </p:cNvPicPr>
          <p:nvPr/>
        </p:nvPicPr>
        <p:blipFill>
          <a:blip r:embed="rId3"/>
          <a:srcRect l="51152" t="12515" r="18493" b="20827"/>
          <a:stretch>
            <a:fillRect/>
          </a:stretch>
        </p:blipFill>
        <p:spPr>
          <a:xfrm rot="16200000">
            <a:off x="819842" y="1200839"/>
            <a:ext cx="2246520" cy="327660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57700" y="1885652"/>
            <a:ext cx="46101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Challenges with Conformation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Alignment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Irregularities in backing layer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Surface roughness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Part tolerances of robot toes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Dynamic Adhesion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geckoForceTrac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48200" y="2286000"/>
            <a:ext cx="4876800" cy="3657600"/>
          </a:xfrm>
          <a:prstGeom prst="rect">
            <a:avLst/>
          </a:prstGeom>
        </p:spPr>
      </p:pic>
      <p:pic>
        <p:nvPicPr>
          <p:cNvPr id="6" name="Picture 5" descr="mwForceTrac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200" y="2286000"/>
            <a:ext cx="48768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417638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ability to maintain adhesion while failing in shear.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1336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Microstructured adhesive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21336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Gecko </a:t>
            </a:r>
            <a:r>
              <a:rPr lang="en-US" dirty="0" err="1" smtClean="0"/>
              <a:t>setal</a:t>
            </a:r>
            <a:r>
              <a:rPr lang="en-US" dirty="0" smtClean="0"/>
              <a:t> array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Gecko Hierarchical </a:t>
            </a:r>
            <a:r>
              <a:rPr lang="en-US" dirty="0" smtClean="0"/>
              <a:t>Adhesive Structures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2573-BCAD-7D4E-85CA-59087C4FEC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066800"/>
            <a:ext cx="868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Hierarchy should improve conformation to the surface while maintaining proper load distribution facilitating better performance on semi-rough surfaces and scaling to larger patch sizes.</a:t>
            </a:r>
            <a:endParaRPr lang="en-US" sz="2400" i="1" dirty="0"/>
          </a:p>
        </p:txBody>
      </p:sp>
      <p:pic>
        <p:nvPicPr>
          <p:cNvPr id="7" name="Picture 6" descr="Lam Bi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62200"/>
            <a:ext cx="2641600" cy="1993900"/>
          </a:xfrm>
          <a:prstGeom prst="rect">
            <a:avLst/>
          </a:prstGeom>
        </p:spPr>
      </p:pic>
      <p:pic>
        <p:nvPicPr>
          <p:cNvPr id="8" name="Picture 7" descr="Lam Small.tiff"/>
          <p:cNvPicPr>
            <a:picLocks noChangeAspect="1"/>
          </p:cNvPicPr>
          <p:nvPr/>
        </p:nvPicPr>
        <p:blipFill>
          <a:blip r:embed="rId3"/>
          <a:srcRect t="30097"/>
          <a:stretch>
            <a:fillRect/>
          </a:stretch>
        </p:blipFill>
        <p:spPr>
          <a:xfrm>
            <a:off x="3594100" y="2438400"/>
            <a:ext cx="2197100" cy="1828800"/>
          </a:xfrm>
          <a:prstGeom prst="rect">
            <a:avLst/>
          </a:prstGeom>
        </p:spPr>
      </p:pic>
      <p:pic>
        <p:nvPicPr>
          <p:cNvPr id="9" name="Picture 8" descr="Setae Tuft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572000"/>
            <a:ext cx="1866900" cy="2209800"/>
          </a:xfrm>
          <a:prstGeom prst="rect">
            <a:avLst/>
          </a:prstGeom>
        </p:spPr>
      </p:pic>
      <p:pic>
        <p:nvPicPr>
          <p:cNvPr id="10" name="Picture 9" descr="Setae Big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0" y="2362200"/>
            <a:ext cx="2032000" cy="2125306"/>
          </a:xfrm>
          <a:prstGeom prst="rect">
            <a:avLst/>
          </a:prstGeom>
        </p:spPr>
      </p:pic>
      <p:pic>
        <p:nvPicPr>
          <p:cNvPr id="12" name="Picture 11" descr="Setae Branches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4648200"/>
            <a:ext cx="2438400" cy="2070100"/>
          </a:xfrm>
          <a:prstGeom prst="rect">
            <a:avLst/>
          </a:prstGeom>
        </p:spPr>
      </p:pic>
      <p:pic>
        <p:nvPicPr>
          <p:cNvPr id="13" name="Picture 12" descr="Spatulae.tiff"/>
          <p:cNvPicPr>
            <a:picLocks noChangeAspect="1"/>
          </p:cNvPicPr>
          <p:nvPr/>
        </p:nvPicPr>
        <p:blipFill>
          <a:blip r:embed="rId7"/>
          <a:srcRect t="19617"/>
          <a:stretch>
            <a:fillRect/>
          </a:stretch>
        </p:blipFill>
        <p:spPr>
          <a:xfrm>
            <a:off x="6451600" y="4572000"/>
            <a:ext cx="1930400" cy="21336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3124200" y="3124200"/>
            <a:ext cx="5334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867400" y="3124200"/>
            <a:ext cx="533400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819400" y="5458968"/>
            <a:ext cx="5334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943600" y="5382768"/>
            <a:ext cx="5334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urved Connector 18"/>
          <p:cNvCxnSpPr/>
          <p:nvPr/>
        </p:nvCxnSpPr>
        <p:spPr>
          <a:xfrm rot="10800000" flipV="1">
            <a:off x="2628900" y="4264152"/>
            <a:ext cx="3721100" cy="384048"/>
          </a:xfrm>
          <a:prstGeom prst="curvedConnector3">
            <a:avLst>
              <a:gd name="adj1" fmla="val 50000"/>
            </a:avLst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9960</TotalTime>
  <Words>255</Words>
  <Application>Microsoft Macintosh PowerPoint</Application>
  <PresentationFormat>On-screen Show (4:3)</PresentationFormat>
  <Paragraphs>61</Paragraphs>
  <Slides>11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Microstructured Adhesives for Climbing Applications</vt:lpstr>
      <vt:lpstr>Sources of Inspiration</vt:lpstr>
      <vt:lpstr>Wedge Fabrication Process Two Mask Dual Angle Exposure with Alignment</vt:lpstr>
      <vt:lpstr>20 μm Wedge Arrays</vt:lpstr>
      <vt:lpstr>Loaded Wedges</vt:lpstr>
      <vt:lpstr>Limit Surface Shows Shear Dependence on Adhesion</vt:lpstr>
      <vt:lpstr>Conforming to Surfaces</vt:lpstr>
      <vt:lpstr>Dynamic Adhesion</vt:lpstr>
      <vt:lpstr>Gecko Hierarchical Adhesive Structures</vt:lpstr>
      <vt:lpstr>Synthetic Hierarchical Adhesive Structures Improve Performance on Roug Surfaces and Large Patch Alignment</vt:lpstr>
      <vt:lpstr>Hierarchy Data</vt:lpstr>
    </vt:vector>
  </TitlesOfParts>
  <Company>Stanford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Proposal Meeting</dc:title>
  <dc:creator>Office 2004 Test Drive User</dc:creator>
  <cp:lastModifiedBy>Office 2004 Test Drive User</cp:lastModifiedBy>
  <cp:revision>26</cp:revision>
  <dcterms:created xsi:type="dcterms:W3CDTF">2009-01-17T00:48:40Z</dcterms:created>
  <dcterms:modified xsi:type="dcterms:W3CDTF">2009-01-17T00:56:27Z</dcterms:modified>
</cp:coreProperties>
</file>