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viewProps.xml" ContentType="application/vnd.openxmlformats-officedocument.presentationml.viewProps+xml"/>
  <Override PartName="/ppt/slideMasters/slideMaster1.xml" ContentType="application/vnd.openxmlformats-officedocument.presentationml.slideMaster+xml"/>
  <Default Extension="bin" ContentType="application/vnd.openxmlformats-officedocument.presentationml.printerSettings"/>
  <Default Extension="rels" ContentType="application/vnd.openxmlformats-package.relationships+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5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17" d="100"/>
          <a:sy n="117" d="100"/>
        </p:scale>
        <p:origin x="-4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4" Type="http://schemas.openxmlformats.org/officeDocument/2006/relationships/printerSettings" Target="printerSettings/printerSettings1.bin"/><Relationship Id="rId5" Type="http://schemas.openxmlformats.org/officeDocument/2006/relationships/presProps" Target="presProps.xml"/><Relationship Id="rId7"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6"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BC253A8-668D-4A42-81E8-240B8B7F3776}" type="datetimeFigureOut">
              <a:rPr lang="en-US" smtClean="0"/>
              <a:pPr/>
              <a:t>7/14/10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C0EEE-67AE-C74E-89F8-B9DEEE12883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253A8-668D-4A42-81E8-240B8B7F3776}" type="datetimeFigureOut">
              <a:rPr lang="en-US" smtClean="0"/>
              <a:pPr/>
              <a:t>7/14/10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C0EEE-67AE-C74E-89F8-B9DEEE12883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253A8-668D-4A42-81E8-240B8B7F3776}" type="datetimeFigureOut">
              <a:rPr lang="en-US" smtClean="0"/>
              <a:pPr/>
              <a:t>7/14/10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C0EEE-67AE-C74E-89F8-B9DEEE12883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BC253A8-668D-4A42-81E8-240B8B7F3776}" type="datetimeFigureOut">
              <a:rPr lang="en-US" smtClean="0"/>
              <a:pPr/>
              <a:t>7/14/10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C0EEE-67AE-C74E-89F8-B9DEEE12883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C253A8-668D-4A42-81E8-240B8B7F3776}" type="datetimeFigureOut">
              <a:rPr lang="en-US" smtClean="0"/>
              <a:pPr/>
              <a:t>7/14/10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6C0EEE-67AE-C74E-89F8-B9DEEE12883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BC253A8-668D-4A42-81E8-240B8B7F3776}" type="datetimeFigureOut">
              <a:rPr lang="en-US" smtClean="0"/>
              <a:pPr/>
              <a:t>7/14/10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C0EEE-67AE-C74E-89F8-B9DEEE12883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BC253A8-668D-4A42-81E8-240B8B7F3776}" type="datetimeFigureOut">
              <a:rPr lang="en-US" smtClean="0"/>
              <a:pPr/>
              <a:t>7/14/10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6C0EEE-67AE-C74E-89F8-B9DEEE12883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BC253A8-668D-4A42-81E8-240B8B7F3776}" type="datetimeFigureOut">
              <a:rPr lang="en-US" smtClean="0"/>
              <a:pPr/>
              <a:t>7/14/10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6C0EEE-67AE-C74E-89F8-B9DEEE12883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C253A8-668D-4A42-81E8-240B8B7F3776}" type="datetimeFigureOut">
              <a:rPr lang="en-US" smtClean="0"/>
              <a:pPr/>
              <a:t>7/14/10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6C0EEE-67AE-C74E-89F8-B9DEEE12883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C253A8-668D-4A42-81E8-240B8B7F3776}" type="datetimeFigureOut">
              <a:rPr lang="en-US" smtClean="0"/>
              <a:pPr/>
              <a:t>7/14/10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C0EEE-67AE-C74E-89F8-B9DEEE12883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BC253A8-668D-4A42-81E8-240B8B7F3776}" type="datetimeFigureOut">
              <a:rPr lang="en-US" smtClean="0"/>
              <a:pPr/>
              <a:t>7/14/10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6C0EEE-67AE-C74E-89F8-B9DEEE12883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C253A8-668D-4A42-81E8-240B8B7F3776}" type="datetimeFigureOut">
              <a:rPr lang="en-US" smtClean="0"/>
              <a:pPr/>
              <a:t>7/14/10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6C0EEE-67AE-C74E-89F8-B9DEEE12883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3"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3"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extBox 9"/>
          <p:cNvSpPr txBox="1"/>
          <p:nvPr/>
        </p:nvSpPr>
        <p:spPr>
          <a:xfrm>
            <a:off x="343647" y="2855230"/>
            <a:ext cx="4357652" cy="3139321"/>
          </a:xfrm>
          <a:prstGeom prst="rect">
            <a:avLst/>
          </a:prstGeom>
          <a:noFill/>
        </p:spPr>
        <p:txBody>
          <a:bodyPr wrap="square" rtlCol="0">
            <a:spAutoFit/>
          </a:bodyPr>
          <a:lstStyle/>
          <a:p>
            <a:r>
              <a:rPr lang="en-US" sz="1600" b="1" dirty="0" smtClean="0"/>
              <a:t>Adjustment</a:t>
            </a:r>
            <a:r>
              <a:rPr lang="en-US" sz="1600" dirty="0" smtClean="0"/>
              <a:t>:</a:t>
            </a:r>
          </a:p>
          <a:p>
            <a:r>
              <a:rPr lang="en-US" sz="1400" dirty="0" smtClean="0"/>
              <a:t>Adjustment is easiest with two people on either side of a window. Have one person put the wrist strap on and touch the adhesive pad to the glass, letting the demonstrator hang, and supporting it gently, if necessary. There is a screw</a:t>
            </a:r>
            <a:r>
              <a:rPr lang="en-US" sz="1400" dirty="0" smtClean="0"/>
              <a:t> (3) at </a:t>
            </a:r>
            <a:r>
              <a:rPr lang="en-US" sz="1400" dirty="0" smtClean="0"/>
              <a:t>the top of the foot for adjusting the pitch angle of the pad. There is also some play in the screws that mount the foot to the base, which can be used to adjust the side-to-side (yaw) angle of the pad to make it perfectly vertical when the base is hanging.</a:t>
            </a:r>
          </a:p>
          <a:p>
            <a:r>
              <a:rPr lang="en-US" sz="1400" dirty="0" smtClean="0"/>
              <a:t>If the adjustment is correct, a fairly large region of the pad will be in</a:t>
            </a:r>
            <a:r>
              <a:rPr lang="en-US" sz="1400" dirty="0" smtClean="0"/>
              <a:t> direct contact </a:t>
            </a:r>
            <a:r>
              <a:rPr lang="en-US" sz="1400" dirty="0" smtClean="0"/>
              <a:t>with the glass, centered about 2/3 of the way up the pad. If one side or corner of the pad is not in contact, the alignment is not correct.</a:t>
            </a:r>
            <a:endParaRPr lang="en-US" sz="1600" b="1" dirty="0" smtClean="0"/>
          </a:p>
        </p:txBody>
      </p:sp>
      <p:pic>
        <p:nvPicPr>
          <p:cNvPr id="12" name="Picture 11" descr="IMG_0016.jpg"/>
          <p:cNvPicPr>
            <a:picLocks noChangeAspect="1"/>
          </p:cNvPicPr>
          <p:nvPr/>
        </p:nvPicPr>
        <p:blipFill>
          <a:blip r:embed="rId2"/>
          <a:stretch>
            <a:fillRect/>
          </a:stretch>
        </p:blipFill>
        <p:spPr>
          <a:xfrm>
            <a:off x="5528526" y="198241"/>
            <a:ext cx="2267014" cy="375467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5" name="TextBox 14"/>
          <p:cNvSpPr txBox="1"/>
          <p:nvPr/>
        </p:nvSpPr>
        <p:spPr>
          <a:xfrm>
            <a:off x="126547" y="24545"/>
            <a:ext cx="4568840" cy="584776"/>
          </a:xfrm>
          <a:prstGeom prst="rect">
            <a:avLst/>
          </a:prstGeom>
          <a:noFill/>
        </p:spPr>
        <p:txBody>
          <a:bodyPr wrap="square" rtlCol="0">
            <a:spAutoFit/>
          </a:bodyPr>
          <a:lstStyle/>
          <a:p>
            <a:r>
              <a:rPr lang="en-US" b="1" dirty="0" smtClean="0"/>
              <a:t>Adhesive Pad Demonstrator</a:t>
            </a:r>
          </a:p>
          <a:p>
            <a:r>
              <a:rPr lang="en-US" sz="1400" dirty="0" smtClean="0"/>
              <a:t>Stanford University – BDML July 2010</a:t>
            </a:r>
            <a:endParaRPr lang="en-US" sz="1400" dirty="0"/>
          </a:p>
        </p:txBody>
      </p:sp>
      <p:sp>
        <p:nvSpPr>
          <p:cNvPr id="16" name="TextBox 15"/>
          <p:cNvSpPr txBox="1"/>
          <p:nvPr/>
        </p:nvSpPr>
        <p:spPr>
          <a:xfrm>
            <a:off x="343647" y="1146140"/>
            <a:ext cx="4357652" cy="1415772"/>
          </a:xfrm>
          <a:prstGeom prst="rect">
            <a:avLst/>
          </a:prstGeom>
          <a:noFill/>
        </p:spPr>
        <p:txBody>
          <a:bodyPr wrap="square" rtlCol="0">
            <a:spAutoFit/>
          </a:bodyPr>
          <a:lstStyle/>
          <a:p>
            <a:r>
              <a:rPr lang="en-US" sz="1600" b="1" dirty="0" smtClean="0"/>
              <a:t>Assembly:</a:t>
            </a:r>
            <a:endParaRPr lang="en-US" sz="1600" dirty="0" smtClean="0"/>
          </a:p>
          <a:p>
            <a:r>
              <a:rPr lang="en-US" sz="1400" dirty="0" smtClean="0"/>
              <a:t>Remove foot from box. Attach foot (1)</a:t>
            </a:r>
            <a:r>
              <a:rPr lang="en-US" sz="1400" dirty="0" smtClean="0"/>
              <a:t> and cross </a:t>
            </a:r>
            <a:r>
              <a:rPr lang="en-US" sz="1400" dirty="0" smtClean="0"/>
              <a:t>bar (2) to base using the screws and nuts provided, as shown at right. Do not over tighten. Note that the foot is on the opposite side from the cross bar. Avoid squashing or twisting the flexure in the foot during assembly.</a:t>
            </a:r>
            <a:endParaRPr lang="en-US" sz="1400" dirty="0"/>
          </a:p>
        </p:txBody>
      </p:sp>
      <p:sp>
        <p:nvSpPr>
          <p:cNvPr id="14" name="TextBox 13"/>
          <p:cNvSpPr txBox="1"/>
          <p:nvPr/>
        </p:nvSpPr>
        <p:spPr>
          <a:xfrm>
            <a:off x="6933555" y="304800"/>
            <a:ext cx="288661" cy="338554"/>
          </a:xfrm>
          <a:prstGeom prst="rect">
            <a:avLst/>
          </a:prstGeom>
          <a:noFill/>
        </p:spPr>
        <p:txBody>
          <a:bodyPr wrap="none" rtlCol="0">
            <a:spAutoFit/>
          </a:bodyPr>
          <a:lstStyle/>
          <a:p>
            <a:r>
              <a:rPr lang="en-US" sz="1600" dirty="0" smtClean="0">
                <a:solidFill>
                  <a:srgbClr val="FF0000"/>
                </a:solidFill>
                <a:effectLst>
                  <a:outerShdw blurRad="50800" dist="38100" dir="2700000" algn="tl" rotWithShape="0">
                    <a:srgbClr val="000000">
                      <a:alpha val="43000"/>
                    </a:srgbClr>
                  </a:outerShdw>
                </a:effectLst>
              </a:rPr>
              <a:t>1</a:t>
            </a:r>
            <a:endParaRPr lang="en-US" sz="1600" dirty="0">
              <a:solidFill>
                <a:srgbClr val="FF0000"/>
              </a:solidFill>
              <a:effectLst>
                <a:outerShdw blurRad="50800" dist="38100" dir="2700000" algn="tl" rotWithShape="0">
                  <a:srgbClr val="000000">
                    <a:alpha val="43000"/>
                  </a:srgbClr>
                </a:outerShdw>
              </a:effectLst>
            </a:endParaRPr>
          </a:p>
        </p:txBody>
      </p:sp>
      <p:sp>
        <p:nvSpPr>
          <p:cNvPr id="18" name="TextBox 17"/>
          <p:cNvSpPr txBox="1"/>
          <p:nvPr/>
        </p:nvSpPr>
        <p:spPr>
          <a:xfrm>
            <a:off x="7378575" y="3582333"/>
            <a:ext cx="288661" cy="338554"/>
          </a:xfrm>
          <a:prstGeom prst="rect">
            <a:avLst/>
          </a:prstGeom>
          <a:noFill/>
        </p:spPr>
        <p:txBody>
          <a:bodyPr wrap="none" rtlCol="0">
            <a:spAutoFit/>
          </a:bodyPr>
          <a:lstStyle/>
          <a:p>
            <a:r>
              <a:rPr lang="en-US" sz="1600" dirty="0" smtClean="0">
                <a:solidFill>
                  <a:srgbClr val="FF0000"/>
                </a:solidFill>
                <a:effectLst>
                  <a:outerShdw blurRad="50800" dist="38100" dir="2700000" algn="tl" rotWithShape="0">
                    <a:srgbClr val="000000">
                      <a:alpha val="43000"/>
                    </a:srgbClr>
                  </a:outerShdw>
                </a:effectLst>
              </a:rPr>
              <a:t>2</a:t>
            </a:r>
            <a:endParaRPr lang="en-US" sz="1600" dirty="0">
              <a:solidFill>
                <a:srgbClr val="FF0000"/>
              </a:solidFill>
              <a:effectLst>
                <a:outerShdw blurRad="50800" dist="38100" dir="2700000" algn="tl" rotWithShape="0">
                  <a:srgbClr val="000000">
                    <a:alpha val="43000"/>
                  </a:srgbClr>
                </a:outerShdw>
              </a:effectLst>
            </a:endParaRPr>
          </a:p>
        </p:txBody>
      </p:sp>
      <p:pic>
        <p:nvPicPr>
          <p:cNvPr id="9" name="Picture 8" descr="IMG_2593.jpg"/>
          <p:cNvPicPr>
            <a:picLocks noChangeAspect="1"/>
          </p:cNvPicPr>
          <p:nvPr/>
        </p:nvPicPr>
        <p:blipFill>
          <a:blip r:embed="rId3"/>
          <a:stretch>
            <a:fillRect/>
          </a:stretch>
        </p:blipFill>
        <p:spPr>
          <a:xfrm>
            <a:off x="5978745" y="4129991"/>
            <a:ext cx="1399830" cy="243841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1" name="TextBox 10"/>
          <p:cNvSpPr txBox="1"/>
          <p:nvPr/>
        </p:nvSpPr>
        <p:spPr>
          <a:xfrm>
            <a:off x="6976975" y="5002376"/>
            <a:ext cx="288661" cy="338554"/>
          </a:xfrm>
          <a:prstGeom prst="rect">
            <a:avLst/>
          </a:prstGeom>
          <a:noFill/>
        </p:spPr>
        <p:txBody>
          <a:bodyPr wrap="none" rtlCol="0">
            <a:spAutoFit/>
          </a:bodyPr>
          <a:lstStyle/>
          <a:p>
            <a:r>
              <a:rPr lang="en-US" sz="1600" dirty="0" smtClean="0">
                <a:solidFill>
                  <a:srgbClr val="FF0000"/>
                </a:solidFill>
                <a:effectLst>
                  <a:outerShdw blurRad="50800" dist="38100" dir="2700000" algn="tl" rotWithShape="0">
                    <a:srgbClr val="000000">
                      <a:alpha val="43000"/>
                    </a:srgbClr>
                  </a:outerShdw>
                </a:effectLst>
              </a:rPr>
              <a:t>3</a:t>
            </a:r>
            <a:endParaRPr lang="en-US" sz="1600" dirty="0">
              <a:solidFill>
                <a:srgbClr val="FF0000"/>
              </a:solidFill>
              <a:effectLst>
                <a:outerShdw blurRad="50800" dist="38100" dir="2700000" algn="tl" rotWithShape="0">
                  <a:srgbClr val="000000">
                    <a:alpha val="43000"/>
                  </a:srgbClr>
                </a:outerShdw>
              </a:effectLst>
            </a:endParaRPr>
          </a:p>
        </p:txBody>
      </p:sp>
      <p:sp>
        <p:nvSpPr>
          <p:cNvPr id="13" name="Rectangle 12"/>
          <p:cNvSpPr/>
          <p:nvPr/>
        </p:nvSpPr>
        <p:spPr>
          <a:xfrm>
            <a:off x="115692" y="476162"/>
            <a:ext cx="2427204" cy="523220"/>
          </a:xfrm>
          <a:prstGeom prst="rect">
            <a:avLst/>
          </a:prstGeom>
        </p:spPr>
        <p:txBody>
          <a:bodyPr wrap="none">
            <a:spAutoFit/>
          </a:bodyPr>
          <a:lstStyle/>
          <a:p>
            <a:r>
              <a:rPr lang="en-US" sz="1400" dirty="0" smtClean="0"/>
              <a:t>Ben </a:t>
            </a:r>
            <a:r>
              <a:rPr lang="en-US" sz="1400" dirty="0" err="1" smtClean="0"/>
              <a:t>Kallman</a:t>
            </a:r>
            <a:r>
              <a:rPr lang="en-US" sz="1400" dirty="0" smtClean="0"/>
              <a:t> &amp; Julia Lee </a:t>
            </a:r>
          </a:p>
          <a:p>
            <a:r>
              <a:rPr lang="en-US" sz="1400" dirty="0" smtClean="0">
                <a:solidFill>
                  <a:srgbClr val="1F497D"/>
                </a:solidFill>
              </a:rPr>
              <a:t>Email: </a:t>
            </a:r>
            <a:r>
              <a:rPr lang="en-US" sz="1400" dirty="0" err="1" smtClean="0">
                <a:solidFill>
                  <a:srgbClr val="1F497D"/>
                </a:solidFill>
              </a:rPr>
              <a:t>bkallman</a:t>
            </a:r>
            <a:r>
              <a:rPr lang="en-US" sz="1400" dirty="0" err="1" smtClean="0">
                <a:solidFill>
                  <a:srgbClr val="1F497D"/>
                </a:solidFill>
              </a:rPr>
              <a:t>@stanford.edu</a:t>
            </a:r>
            <a:endParaRPr lang="en-US" sz="1400" dirty="0">
              <a:solidFill>
                <a:srgbClr val="1F497D"/>
              </a:solidFill>
            </a:endParaRPr>
          </a:p>
        </p:txBody>
      </p:sp>
      <p:sp>
        <p:nvSpPr>
          <p:cNvPr id="17" name="TextBox 16"/>
          <p:cNvSpPr txBox="1"/>
          <p:nvPr/>
        </p:nvSpPr>
        <p:spPr>
          <a:xfrm>
            <a:off x="8670289" y="928"/>
            <a:ext cx="441146" cy="307777"/>
          </a:xfrm>
          <a:prstGeom prst="rect">
            <a:avLst/>
          </a:prstGeom>
          <a:noFill/>
        </p:spPr>
        <p:txBody>
          <a:bodyPr wrap="none" rtlCol="0">
            <a:spAutoFit/>
          </a:bodyPr>
          <a:lstStyle/>
          <a:p>
            <a:r>
              <a:rPr lang="en-US" sz="1400" dirty="0" smtClean="0"/>
              <a:t>1/2</a:t>
            </a:r>
            <a:endParaRPr lang="en-US" sz="14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xtBox 4"/>
          <p:cNvSpPr txBox="1"/>
          <p:nvPr/>
        </p:nvSpPr>
        <p:spPr>
          <a:xfrm>
            <a:off x="1824785" y="1883304"/>
            <a:ext cx="184666" cy="369332"/>
          </a:xfrm>
          <a:prstGeom prst="rect">
            <a:avLst/>
          </a:prstGeom>
          <a:noFill/>
        </p:spPr>
        <p:txBody>
          <a:bodyPr wrap="none" rtlCol="0">
            <a:spAutoFit/>
          </a:bodyPr>
          <a:lstStyle/>
          <a:p>
            <a:endParaRPr lang="en-US" dirty="0"/>
          </a:p>
        </p:txBody>
      </p:sp>
      <p:pic>
        <p:nvPicPr>
          <p:cNvPr id="8" name="Picture 7" descr="Photo on 2010-07-13 at 11.37.jpg"/>
          <p:cNvPicPr>
            <a:picLocks noChangeAspect="1"/>
          </p:cNvPicPr>
          <p:nvPr/>
        </p:nvPicPr>
        <p:blipFill>
          <a:blip r:embed="rId2"/>
          <a:srcRect l="51046" t="13094" r="10818" b="14985"/>
          <a:stretch>
            <a:fillRect/>
          </a:stretch>
        </p:blipFill>
        <p:spPr>
          <a:xfrm>
            <a:off x="6010841" y="2566644"/>
            <a:ext cx="2228121" cy="315154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1" name="TextBox 10"/>
          <p:cNvSpPr txBox="1"/>
          <p:nvPr/>
        </p:nvSpPr>
        <p:spPr>
          <a:xfrm>
            <a:off x="5879587" y="5687552"/>
            <a:ext cx="2940804" cy="461665"/>
          </a:xfrm>
          <a:prstGeom prst="rect">
            <a:avLst/>
          </a:prstGeom>
          <a:noFill/>
        </p:spPr>
        <p:txBody>
          <a:bodyPr wrap="square" rtlCol="0">
            <a:spAutoFit/>
          </a:bodyPr>
          <a:lstStyle/>
          <a:p>
            <a:r>
              <a:rPr lang="en-US" sz="1200" i="1" dirty="0" smtClean="0"/>
              <a:t>Loosen screws just enough to remove carbon fiber strips</a:t>
            </a:r>
            <a:endParaRPr lang="en-US" sz="1200" i="1" dirty="0"/>
          </a:p>
        </p:txBody>
      </p:sp>
      <p:sp>
        <p:nvSpPr>
          <p:cNvPr id="19" name="Rectangle 18"/>
          <p:cNvSpPr/>
          <p:nvPr/>
        </p:nvSpPr>
        <p:spPr>
          <a:xfrm>
            <a:off x="347623" y="2128724"/>
            <a:ext cx="4572000" cy="2062103"/>
          </a:xfrm>
          <a:prstGeom prst="rect">
            <a:avLst/>
          </a:prstGeom>
        </p:spPr>
        <p:txBody>
          <a:bodyPr>
            <a:spAutoFit/>
          </a:bodyPr>
          <a:lstStyle/>
          <a:p>
            <a:r>
              <a:rPr lang="en-US" sz="1600" b="1" dirty="0" smtClean="0"/>
              <a:t>Attaching your own adhesives:</a:t>
            </a:r>
            <a:endParaRPr lang="en-US" sz="1600" dirty="0" smtClean="0"/>
          </a:p>
          <a:p>
            <a:r>
              <a:rPr lang="en-US" sz="1400" dirty="0" smtClean="0"/>
              <a:t>To test your own adhesive </a:t>
            </a:r>
            <a:r>
              <a:rPr lang="en-US" sz="1400" dirty="0" smtClean="0"/>
              <a:t>pads, </a:t>
            </a:r>
            <a:r>
              <a:rPr lang="en-US" sz="1400" dirty="0" smtClean="0"/>
              <a:t>loosen the two small screws that clamp the carbon fiber strips in place (see figure at right) just enough to slide out the strips.</a:t>
            </a:r>
          </a:p>
          <a:p>
            <a:r>
              <a:rPr lang="en-US" sz="1400" dirty="0" smtClean="0"/>
              <a:t>To create your own pad, attach your adhesive material to the 1’’x1.5’’ acrylic rectangle (or any other material of choice) and glue this piece to the carbon fiber strips. Slide the</a:t>
            </a:r>
            <a:r>
              <a:rPr lang="en-US" sz="1400" dirty="0" smtClean="0"/>
              <a:t> strips </a:t>
            </a:r>
            <a:r>
              <a:rPr lang="en-US" sz="1400" dirty="0" smtClean="0"/>
              <a:t>back under the plastic piece and tighten the screws</a:t>
            </a:r>
            <a:r>
              <a:rPr lang="en-US" sz="1400" dirty="0" smtClean="0"/>
              <a:t>. Do not over tighten.</a:t>
            </a:r>
            <a:endParaRPr lang="en-US" sz="1400" dirty="0"/>
          </a:p>
        </p:txBody>
      </p:sp>
      <p:sp>
        <p:nvSpPr>
          <p:cNvPr id="22" name="Rectangle 21"/>
          <p:cNvSpPr/>
          <p:nvPr/>
        </p:nvSpPr>
        <p:spPr>
          <a:xfrm>
            <a:off x="347623" y="4190827"/>
            <a:ext cx="4572000" cy="2492990"/>
          </a:xfrm>
          <a:prstGeom prst="rect">
            <a:avLst/>
          </a:prstGeom>
        </p:spPr>
        <p:txBody>
          <a:bodyPr>
            <a:spAutoFit/>
          </a:bodyPr>
          <a:lstStyle/>
          <a:p>
            <a:r>
              <a:rPr lang="en-US" sz="1600" b="1" dirty="0" smtClean="0"/>
              <a:t>About the device:</a:t>
            </a:r>
            <a:endParaRPr lang="en-US" sz="1600" dirty="0" smtClean="0"/>
          </a:p>
          <a:p>
            <a:r>
              <a:rPr lang="en-US" sz="1400" dirty="0" smtClean="0"/>
              <a:t>This demonstrator mimics the behavior of the ankle and foot suspensions in the </a:t>
            </a:r>
            <a:r>
              <a:rPr lang="en-US" sz="1400" b="1" dirty="0" err="1" smtClean="0"/>
              <a:t>StickybotIII</a:t>
            </a:r>
            <a:r>
              <a:rPr lang="en-US" sz="1400" b="1" dirty="0" smtClean="0"/>
              <a:t>* </a:t>
            </a:r>
            <a:r>
              <a:rPr lang="en-US" sz="1400" dirty="0" smtClean="0"/>
              <a:t>robot at Stanford. The weight is equal to ½ the total robot weight. The idea is that any adhesive that works well with this demonstrator should also work well with the robot. Ideally, attachment and detachment should require very little effort. The demonstrator comes equipped with an “h4” hierarchical adhesive pad, which is easier to align than some of the previous adhesives, but produces less normal adhesion, particularly on surfaces that are not completely smooth.</a:t>
            </a:r>
          </a:p>
        </p:txBody>
      </p:sp>
      <p:cxnSp>
        <p:nvCxnSpPr>
          <p:cNvPr id="26" name="Straight Connector 25"/>
          <p:cNvCxnSpPr/>
          <p:nvPr/>
        </p:nvCxnSpPr>
        <p:spPr>
          <a:xfrm rot="5400000">
            <a:off x="7838783" y="4973430"/>
            <a:ext cx="1466624" cy="2"/>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Arrow Connector 30"/>
          <p:cNvCxnSpPr/>
          <p:nvPr/>
        </p:nvCxnSpPr>
        <p:spPr>
          <a:xfrm rot="10800000">
            <a:off x="7900878" y="4240117"/>
            <a:ext cx="671217" cy="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347623" y="249678"/>
            <a:ext cx="4357652" cy="1846659"/>
          </a:xfrm>
          <a:prstGeom prst="rect">
            <a:avLst/>
          </a:prstGeom>
        </p:spPr>
        <p:txBody>
          <a:bodyPr wrap="square">
            <a:spAutoFit/>
          </a:bodyPr>
          <a:lstStyle/>
          <a:p>
            <a:r>
              <a:rPr lang="en-US" sz="1600" b="1" dirty="0" smtClean="0"/>
              <a:t>Use:</a:t>
            </a:r>
          </a:p>
          <a:p>
            <a:r>
              <a:rPr lang="en-US" sz="1400" dirty="0" smtClean="0"/>
              <a:t>Once adjusted, the device should easily attach when brought into contact with a smooth surface and allowed to hang. To release, just lift the weight. </a:t>
            </a:r>
            <a:r>
              <a:rPr lang="en-US" sz="1400" b="1" i="1" dirty="0" smtClean="0"/>
              <a:t>Always use the wrist strap</a:t>
            </a:r>
            <a:r>
              <a:rPr lang="en-US" sz="1400" i="1" dirty="0" smtClean="0"/>
              <a:t> </a:t>
            </a:r>
            <a:r>
              <a:rPr lang="en-US" sz="1400" dirty="0" smtClean="0"/>
              <a:t>when demonstrating the device, as the weight is more than enough to break the device if it falls.</a:t>
            </a:r>
          </a:p>
          <a:p>
            <a:r>
              <a:rPr lang="en-US" sz="1400" dirty="0" smtClean="0"/>
              <a:t>If the adhesive pad becomes dirty, you can clean it by gently pressing a sticky tape against the surface.</a:t>
            </a:r>
          </a:p>
        </p:txBody>
      </p:sp>
      <p:sp>
        <p:nvSpPr>
          <p:cNvPr id="13" name="TextBox 12"/>
          <p:cNvSpPr txBox="1"/>
          <p:nvPr/>
        </p:nvSpPr>
        <p:spPr>
          <a:xfrm>
            <a:off x="4919623" y="6376040"/>
            <a:ext cx="3994603" cy="307777"/>
          </a:xfrm>
          <a:prstGeom prst="rect">
            <a:avLst/>
          </a:prstGeom>
          <a:noFill/>
        </p:spPr>
        <p:txBody>
          <a:bodyPr wrap="none" rtlCol="0">
            <a:spAutoFit/>
          </a:bodyPr>
          <a:lstStyle/>
          <a:p>
            <a:r>
              <a:rPr lang="en-US" sz="1400" dirty="0" smtClean="0"/>
              <a:t>*</a:t>
            </a:r>
            <a:r>
              <a:rPr lang="en-US" sz="1200" dirty="0" smtClean="0">
                <a:solidFill>
                  <a:schemeClr val="tx2"/>
                </a:solidFill>
                <a:latin typeface="Arial"/>
                <a:cs typeface="Arial"/>
              </a:rPr>
              <a:t>http://</a:t>
            </a:r>
            <a:r>
              <a:rPr lang="en-US" sz="1200" dirty="0" err="1" smtClean="0">
                <a:solidFill>
                  <a:schemeClr val="tx2"/>
                </a:solidFill>
                <a:latin typeface="Arial"/>
                <a:cs typeface="Arial"/>
              </a:rPr>
              <a:t>bdml.stanford.edu/twiki/bin/view/Rise/StickyBotIII</a:t>
            </a:r>
            <a:endParaRPr lang="en-US" sz="1200" dirty="0">
              <a:solidFill>
                <a:schemeClr val="tx2"/>
              </a:solidFill>
              <a:latin typeface="Arial"/>
              <a:cs typeface="Arial"/>
            </a:endParaRPr>
          </a:p>
        </p:txBody>
      </p:sp>
      <p:pic>
        <p:nvPicPr>
          <p:cNvPr id="14" name="Picture 13" descr="IMG_0017.jpg"/>
          <p:cNvPicPr>
            <a:picLocks noChangeAspect="1"/>
          </p:cNvPicPr>
          <p:nvPr/>
        </p:nvPicPr>
        <p:blipFill>
          <a:blip r:embed="rId3"/>
          <a:srcRect b="12006"/>
          <a:stretch>
            <a:fillRect/>
          </a:stretch>
        </p:blipFill>
        <p:spPr>
          <a:xfrm>
            <a:off x="5149397" y="249678"/>
            <a:ext cx="1851249" cy="21711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5" name="TextBox 14"/>
          <p:cNvSpPr txBox="1"/>
          <p:nvPr/>
        </p:nvSpPr>
        <p:spPr>
          <a:xfrm>
            <a:off x="7010303" y="498298"/>
            <a:ext cx="1971669" cy="1200329"/>
          </a:xfrm>
          <a:prstGeom prst="rect">
            <a:avLst/>
          </a:prstGeom>
          <a:noFill/>
        </p:spPr>
        <p:txBody>
          <a:bodyPr wrap="square" rtlCol="0">
            <a:spAutoFit/>
          </a:bodyPr>
          <a:lstStyle/>
          <a:p>
            <a:r>
              <a:rPr lang="en-US" sz="1200" i="1" dirty="0" smtClean="0"/>
              <a:t>To test compliance, let hang on wall and try pushing on either side of the crossbar. Ankle and adhesive should allow for a few degrees of rotation.</a:t>
            </a:r>
            <a:endParaRPr lang="en-US" sz="1200" i="1" dirty="0"/>
          </a:p>
        </p:txBody>
      </p:sp>
      <p:sp>
        <p:nvSpPr>
          <p:cNvPr id="16" name="Rectangle 15"/>
          <p:cNvSpPr/>
          <p:nvPr/>
        </p:nvSpPr>
        <p:spPr>
          <a:xfrm>
            <a:off x="6502159" y="4103979"/>
            <a:ext cx="1387864" cy="259953"/>
          </a:xfrm>
          <a:prstGeom prst="rect">
            <a:avLst/>
          </a:prstGeom>
          <a:noFill/>
          <a:ln w="12700" cap="flat" cmpd="sng" algn="ctr">
            <a:solidFill>
              <a:srgbClr val="FF000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8664875" y="208"/>
            <a:ext cx="441146" cy="307777"/>
          </a:xfrm>
          <a:prstGeom prst="rect">
            <a:avLst/>
          </a:prstGeom>
          <a:noFill/>
        </p:spPr>
        <p:txBody>
          <a:bodyPr wrap="none" rtlCol="0">
            <a:spAutoFit/>
          </a:bodyPr>
          <a:lstStyle/>
          <a:p>
            <a:r>
              <a:rPr lang="en-US" sz="1400" dirty="0" smtClean="0"/>
              <a:t>2</a:t>
            </a:r>
            <a:r>
              <a:rPr lang="en-US" sz="1400" dirty="0" smtClean="0"/>
              <a:t>/2</a:t>
            </a:r>
            <a:endParaRPr lang="en-US"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6757</TotalTime>
  <Words>595</Words>
  <Application>Microsoft Macintosh PowerPoint</Application>
  <PresentationFormat>On-screen Show (4:3)</PresentationFormat>
  <Paragraphs>25</Paragraphs>
  <Slides>2</Slides>
  <Notes>0</Notes>
  <HiddenSlides>0</HiddenSlides>
  <MMClips>0</MMClips>
  <ScaleCrop>false</ScaleCrop>
  <HeadingPairs>
    <vt:vector size="4" baseType="variant">
      <vt:variant>
        <vt:lpstr>Design Template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Benjamin Kallman</dc:creator>
  <cp:lastModifiedBy>mark cutkosky</cp:lastModifiedBy>
  <cp:revision>27</cp:revision>
  <cp:lastPrinted>2010-07-14T22:00:56Z</cp:lastPrinted>
  <dcterms:created xsi:type="dcterms:W3CDTF">2010-07-14T21:50:07Z</dcterms:created>
  <dcterms:modified xsi:type="dcterms:W3CDTF">2010-07-14T22:14:25Z</dcterms:modified>
</cp:coreProperties>
</file>