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13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BA32A-B593-0741-BA8E-8C9AE1336A43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9B897-E49A-3E40-8E72-9893C9952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B897-E49A-3E40-8E72-9893C9952C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B897-E49A-3E40-8E72-9893C9952C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B897-E49A-3E40-8E72-9893C9952C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C0F0-0E4D-3043-AA35-8008339BCFAE}" type="datetimeFigureOut">
              <a:rPr lang="en-US" smtClean="0"/>
              <a:pPr/>
              <a:t>7/12/09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984-159E-7E43-9E7C-04B04B0F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General Overview of System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773187"/>
            <a:ext cx="761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Subject’s</a:t>
            </a:r>
          </a:p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2908" y="1095608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Motion Capture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72908" y="1444342"/>
            <a:ext cx="12274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Ground Reaction Forces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2908" y="1981965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EMG Sensors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896707" y="1046463"/>
            <a:ext cx="1345937" cy="135100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96707" y="773187"/>
            <a:ext cx="13459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Acquisition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64060" y="1223184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464060" y="155379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B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5379568" y="1146985"/>
            <a:ext cx="1097431" cy="125048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379568" y="686807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Calculated Values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64060" y="201099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X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851653" y="1754592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23999" y="916201"/>
            <a:ext cx="3304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52799" y="912040"/>
            <a:ext cx="3304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29199" y="912040"/>
            <a:ext cx="350369" cy="3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3242644" y="610416"/>
            <a:ext cx="2136924" cy="303212"/>
            <a:chOff x="3479537" y="685800"/>
            <a:chExt cx="2269418" cy="303212"/>
          </a:xfrm>
        </p:grpSpPr>
        <p:cxnSp>
          <p:nvCxnSpPr>
            <p:cNvPr id="44" name="Elbow Connector 43"/>
            <p:cNvCxnSpPr/>
            <p:nvPr/>
          </p:nvCxnSpPr>
          <p:spPr>
            <a:xfrm>
              <a:off x="4986955" y="685800"/>
              <a:ext cx="762000" cy="162580"/>
            </a:xfrm>
            <a:prstGeom prst="bentConnector3">
              <a:avLst>
                <a:gd name="adj1" fmla="val 6944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flipV="1">
              <a:off x="3479537" y="685800"/>
              <a:ext cx="1507418" cy="303212"/>
            </a:xfrm>
            <a:prstGeom prst="bentConnector3">
              <a:avLst>
                <a:gd name="adj1" fmla="val 998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3733799" y="1085428"/>
            <a:ext cx="12274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Inverse Dynamics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733799" y="1621805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Kinematics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3683262" y="1036283"/>
            <a:ext cx="1345937" cy="92854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3683262" y="763007"/>
            <a:ext cx="13459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Processing</a:t>
            </a:r>
            <a:endParaRPr lang="en-US" sz="1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719376" y="3602022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A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7719376" y="39326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B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634884" y="3506207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7634884" y="3044542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Desired</a:t>
            </a:r>
          </a:p>
          <a:p>
            <a:pPr algn="ctr"/>
            <a:r>
              <a:rPr lang="en-US" sz="1200" b="1" dirty="0" smtClean="0"/>
              <a:t>Values</a:t>
            </a:r>
            <a:endParaRPr lang="en-US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719376" y="43898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X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8106969" y="4133430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5464060" y="3527310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1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5464060" y="3857919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2</a:t>
            </a:r>
            <a:endParaRPr lang="en-US" sz="1200" dirty="0"/>
          </a:p>
        </p:txBody>
      </p:sp>
      <p:sp>
        <p:nvSpPr>
          <p:cNvPr id="88" name="Rectangle 87"/>
          <p:cNvSpPr/>
          <p:nvPr/>
        </p:nvSpPr>
        <p:spPr>
          <a:xfrm>
            <a:off x="5379568" y="3451110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5379568" y="2990933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Feedback Calculation</a:t>
            </a:r>
            <a:endParaRPr lang="en-US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464060" y="4315119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N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5851653" y="4058718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3594230" y="3527310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1</a:t>
            </a:r>
            <a:endParaRPr lang="en-US" sz="12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939379" y="3507214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1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939379" y="383782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2</a:t>
            </a:r>
            <a:endParaRPr lang="en-US" sz="1200" dirty="0"/>
          </a:p>
        </p:txBody>
      </p:sp>
      <p:sp>
        <p:nvSpPr>
          <p:cNvPr id="110" name="Rectangle 109"/>
          <p:cNvSpPr/>
          <p:nvPr/>
        </p:nvSpPr>
        <p:spPr>
          <a:xfrm>
            <a:off x="1854887" y="3431014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854887" y="2970837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Sensor Feedback</a:t>
            </a:r>
            <a:endParaRPr lang="en-US" sz="12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939379" y="429502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N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326972" y="4038622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6477001" y="917788"/>
            <a:ext cx="457201" cy="2147857"/>
            <a:chOff x="5791202" y="1069180"/>
            <a:chExt cx="457201" cy="2233733"/>
          </a:xfrm>
        </p:grpSpPr>
        <p:cxnSp>
          <p:nvCxnSpPr>
            <p:cNvPr id="116" name="Elbow Connector 115"/>
            <p:cNvCxnSpPr/>
            <p:nvPr/>
          </p:nvCxnSpPr>
          <p:spPr>
            <a:xfrm rot="16200000" flipH="1">
              <a:off x="4902935" y="1957447"/>
              <a:ext cx="2233733" cy="457200"/>
            </a:xfrm>
            <a:prstGeom prst="bentConnector3">
              <a:avLst>
                <a:gd name="adj1" fmla="val 25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rot="10800000">
              <a:off x="5791202" y="3301324"/>
              <a:ext cx="4572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/>
          <p:nvPr/>
        </p:nvCxnSpPr>
        <p:spPr>
          <a:xfrm rot="10800000">
            <a:off x="6477000" y="3201407"/>
            <a:ext cx="1157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0800000">
            <a:off x="2952319" y="3657019"/>
            <a:ext cx="629081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886199" y="4035142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4482967" y="3657019"/>
            <a:ext cx="896601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581399" y="3838808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2</a:t>
            </a:r>
            <a:endParaRPr lang="en-US" sz="1200" b="1" dirty="0"/>
          </a:p>
        </p:txBody>
      </p:sp>
      <p:cxnSp>
        <p:nvCxnSpPr>
          <p:cNvPr id="136" name="Straight Arrow Connector 135"/>
          <p:cNvCxnSpPr/>
          <p:nvPr/>
        </p:nvCxnSpPr>
        <p:spPr>
          <a:xfrm rot="10800000">
            <a:off x="2952318" y="3968517"/>
            <a:ext cx="629081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581400" y="4372208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N</a:t>
            </a:r>
            <a:endParaRPr lang="en-US" sz="1200" b="1" dirty="0"/>
          </a:p>
        </p:txBody>
      </p:sp>
      <p:cxnSp>
        <p:nvCxnSpPr>
          <p:cNvPr id="139" name="Straight Arrow Connector 138"/>
          <p:cNvCxnSpPr/>
          <p:nvPr/>
        </p:nvCxnSpPr>
        <p:spPr>
          <a:xfrm rot="10800000">
            <a:off x="2982951" y="4501919"/>
            <a:ext cx="598448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4482967" y="4503507"/>
            <a:ext cx="9094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495799" y="3961817"/>
            <a:ext cx="896601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 rot="10800000">
            <a:off x="304799" y="967674"/>
            <a:ext cx="1549664" cy="2233733"/>
            <a:chOff x="4698739" y="1223167"/>
            <a:chExt cx="1549664" cy="2079746"/>
          </a:xfrm>
        </p:grpSpPr>
        <p:cxnSp>
          <p:nvCxnSpPr>
            <p:cNvPr id="143" name="Elbow Connector 142"/>
            <p:cNvCxnSpPr/>
            <p:nvPr/>
          </p:nvCxnSpPr>
          <p:spPr>
            <a:xfrm rot="5400000" flipV="1">
              <a:off x="4433696" y="1488210"/>
              <a:ext cx="2079746" cy="1549659"/>
            </a:xfrm>
            <a:prstGeom prst="bentConnector3">
              <a:avLst>
                <a:gd name="adj1" fmla="val -88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0800000">
              <a:off x="5791202" y="3301324"/>
              <a:ext cx="4572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7620000" y="4953000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Feedback Rules</a:t>
            </a:r>
            <a:endParaRPr lang="en-US" sz="1200" b="1" dirty="0"/>
          </a:p>
        </p:txBody>
      </p:sp>
      <p:grpSp>
        <p:nvGrpSpPr>
          <p:cNvPr id="159" name="Group 158"/>
          <p:cNvGrpSpPr/>
          <p:nvPr/>
        </p:nvGrpSpPr>
        <p:grpSpPr>
          <a:xfrm rot="10800000">
            <a:off x="6476997" y="3352800"/>
            <a:ext cx="1157886" cy="1828800"/>
            <a:chOff x="5469031" y="1465889"/>
            <a:chExt cx="1157886" cy="2061620"/>
          </a:xfrm>
        </p:grpSpPr>
        <p:cxnSp>
          <p:nvCxnSpPr>
            <p:cNvPr id="160" name="Elbow Connector 159"/>
            <p:cNvCxnSpPr/>
            <p:nvPr/>
          </p:nvCxnSpPr>
          <p:spPr>
            <a:xfrm rot="5400000" flipV="1">
              <a:off x="4827904" y="2107016"/>
              <a:ext cx="2061619" cy="779366"/>
            </a:xfrm>
            <a:prstGeom prst="bentConnector3">
              <a:avLst>
                <a:gd name="adj1" fmla="val 103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6248403" y="3527508"/>
              <a:ext cx="37851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/>
          <p:cNvSpPr txBox="1"/>
          <p:nvPr/>
        </p:nvSpPr>
        <p:spPr>
          <a:xfrm>
            <a:off x="7704493" y="5507022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1</a:t>
            </a:r>
            <a:endParaRPr lang="en-US" sz="1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7704493" y="58376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2</a:t>
            </a:r>
            <a:endParaRPr lang="en-US" sz="1200" dirty="0"/>
          </a:p>
        </p:txBody>
      </p:sp>
      <p:sp>
        <p:nvSpPr>
          <p:cNvPr id="172" name="Rectangle 171"/>
          <p:cNvSpPr/>
          <p:nvPr/>
        </p:nvSpPr>
        <p:spPr>
          <a:xfrm>
            <a:off x="7620000" y="5411207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>
            <a:off x="7704493" y="62948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N</a:t>
            </a:r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8046516" y="6038430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3474569" y="3152001"/>
            <a:ext cx="1097431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</a:t>
            </a:r>
            <a:endParaRPr lang="en-US" sz="1200" b="1" dirty="0"/>
          </a:p>
        </p:txBody>
      </p:sp>
      <p:sp>
        <p:nvSpPr>
          <p:cNvPr id="70" name="Rectangle 69"/>
          <p:cNvSpPr/>
          <p:nvPr/>
        </p:nvSpPr>
        <p:spPr>
          <a:xfrm>
            <a:off x="3474569" y="3429000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General Overview of System with Learning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773187"/>
            <a:ext cx="761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Subject’s</a:t>
            </a:r>
          </a:p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2908" y="1095608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Motion Capture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72908" y="1444342"/>
            <a:ext cx="12274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Ground Reaction Forces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2908" y="1981965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EMG Sensors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896707" y="1046463"/>
            <a:ext cx="1345937" cy="135100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96707" y="773187"/>
            <a:ext cx="13459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Acquisition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64060" y="1223184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464060" y="155379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B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5379568" y="1146985"/>
            <a:ext cx="1097431" cy="125048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379568" y="686807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Calculated Values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64060" y="201099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X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851653" y="1754592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23999" y="916201"/>
            <a:ext cx="3304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52799" y="912040"/>
            <a:ext cx="3304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29199" y="912040"/>
            <a:ext cx="350369" cy="3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58"/>
          <p:cNvGrpSpPr/>
          <p:nvPr/>
        </p:nvGrpSpPr>
        <p:grpSpPr>
          <a:xfrm>
            <a:off x="3242644" y="610416"/>
            <a:ext cx="2136924" cy="303212"/>
            <a:chOff x="3479537" y="685800"/>
            <a:chExt cx="2269418" cy="303212"/>
          </a:xfrm>
        </p:grpSpPr>
        <p:cxnSp>
          <p:nvCxnSpPr>
            <p:cNvPr id="44" name="Elbow Connector 43"/>
            <p:cNvCxnSpPr/>
            <p:nvPr/>
          </p:nvCxnSpPr>
          <p:spPr>
            <a:xfrm>
              <a:off x="4986955" y="685800"/>
              <a:ext cx="762000" cy="162580"/>
            </a:xfrm>
            <a:prstGeom prst="bentConnector3">
              <a:avLst>
                <a:gd name="adj1" fmla="val 6944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flipV="1">
              <a:off x="3479537" y="685800"/>
              <a:ext cx="1507418" cy="303212"/>
            </a:xfrm>
            <a:prstGeom prst="bentConnector3">
              <a:avLst>
                <a:gd name="adj1" fmla="val 998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3733799" y="1085428"/>
            <a:ext cx="12274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Inverse Dynamics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733799" y="1621805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Kinematics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3683262" y="1036283"/>
            <a:ext cx="1345937" cy="92854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3683262" y="763007"/>
            <a:ext cx="13459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Processing</a:t>
            </a:r>
            <a:endParaRPr lang="en-US" sz="1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018692" y="3602022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A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7018692" y="39326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B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6934200" y="3506207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934200" y="3044542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Desired</a:t>
            </a:r>
          </a:p>
          <a:p>
            <a:pPr algn="ctr"/>
            <a:r>
              <a:rPr lang="en-US" sz="1200" b="1" dirty="0" smtClean="0"/>
              <a:t>Values</a:t>
            </a:r>
            <a:endParaRPr lang="en-US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018692" y="43898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X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7406285" y="4133430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4371173" y="3527310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1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4371173" y="3857919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2</a:t>
            </a:r>
            <a:endParaRPr lang="en-US" sz="1200" dirty="0"/>
          </a:p>
        </p:txBody>
      </p:sp>
      <p:sp>
        <p:nvSpPr>
          <p:cNvPr id="88" name="Rectangle 87"/>
          <p:cNvSpPr/>
          <p:nvPr/>
        </p:nvSpPr>
        <p:spPr>
          <a:xfrm>
            <a:off x="4286681" y="3451110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4286681" y="2990933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Feedback Calculation</a:t>
            </a:r>
            <a:endParaRPr lang="en-US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4371173" y="4315119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N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4758766" y="4058718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2514600" y="3527310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1</a:t>
            </a:r>
            <a:endParaRPr lang="en-US" sz="12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846492" y="3507214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1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846492" y="383782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2</a:t>
            </a:r>
            <a:endParaRPr lang="en-US" sz="1200" dirty="0"/>
          </a:p>
        </p:txBody>
      </p:sp>
      <p:sp>
        <p:nvSpPr>
          <p:cNvPr id="110" name="Rectangle 109"/>
          <p:cNvSpPr/>
          <p:nvPr/>
        </p:nvSpPr>
        <p:spPr>
          <a:xfrm>
            <a:off x="762000" y="3431014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62000" y="2970837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Sensor Feedback</a:t>
            </a:r>
            <a:endParaRPr lang="en-US" sz="12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846492" y="429502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N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234085" y="4038622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grpSp>
        <p:nvGrpSpPr>
          <p:cNvPr id="3" name="Group 123"/>
          <p:cNvGrpSpPr/>
          <p:nvPr/>
        </p:nvGrpSpPr>
        <p:grpSpPr>
          <a:xfrm>
            <a:off x="5384114" y="917791"/>
            <a:ext cx="1321488" cy="2147857"/>
            <a:chOff x="4698315" y="1069183"/>
            <a:chExt cx="1321488" cy="2233733"/>
          </a:xfrm>
        </p:grpSpPr>
        <p:cxnSp>
          <p:nvCxnSpPr>
            <p:cNvPr id="116" name="Elbow Connector 115"/>
            <p:cNvCxnSpPr/>
            <p:nvPr/>
          </p:nvCxnSpPr>
          <p:spPr>
            <a:xfrm rot="16200000" flipH="1">
              <a:off x="4788637" y="2071749"/>
              <a:ext cx="2233731" cy="228600"/>
            </a:xfrm>
            <a:prstGeom prst="bentConnector3">
              <a:avLst>
                <a:gd name="adj1" fmla="val 69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rot="10800000">
              <a:off x="4698315" y="3302913"/>
              <a:ext cx="1321488" cy="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/>
          <p:nvPr/>
        </p:nvCxnSpPr>
        <p:spPr>
          <a:xfrm rot="10800000" flipV="1">
            <a:off x="5395316" y="3201404"/>
            <a:ext cx="1538888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0800000">
            <a:off x="1859432" y="3657019"/>
            <a:ext cx="629081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793312" y="4035142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3390080" y="3657019"/>
            <a:ext cx="896601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88512" y="3838808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2</a:t>
            </a:r>
            <a:endParaRPr lang="en-US" sz="1200" b="1" dirty="0"/>
          </a:p>
        </p:txBody>
      </p:sp>
      <p:cxnSp>
        <p:nvCxnSpPr>
          <p:cNvPr id="136" name="Straight Arrow Connector 135"/>
          <p:cNvCxnSpPr/>
          <p:nvPr/>
        </p:nvCxnSpPr>
        <p:spPr>
          <a:xfrm rot="10800000">
            <a:off x="1859431" y="3968517"/>
            <a:ext cx="629081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488513" y="4372208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N</a:t>
            </a:r>
            <a:endParaRPr lang="en-US" sz="1200" b="1" dirty="0"/>
          </a:p>
        </p:txBody>
      </p:sp>
      <p:cxnSp>
        <p:nvCxnSpPr>
          <p:cNvPr id="139" name="Straight Arrow Connector 138"/>
          <p:cNvCxnSpPr/>
          <p:nvPr/>
        </p:nvCxnSpPr>
        <p:spPr>
          <a:xfrm rot="10800000">
            <a:off x="1890064" y="4501919"/>
            <a:ext cx="598448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3390080" y="4503507"/>
            <a:ext cx="9094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02912" y="3961817"/>
            <a:ext cx="896601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41"/>
          <p:cNvGrpSpPr/>
          <p:nvPr/>
        </p:nvGrpSpPr>
        <p:grpSpPr>
          <a:xfrm rot="10800000">
            <a:off x="304799" y="967674"/>
            <a:ext cx="457201" cy="2235322"/>
            <a:chOff x="5791202" y="1221687"/>
            <a:chExt cx="457201" cy="2081225"/>
          </a:xfrm>
        </p:grpSpPr>
        <p:cxnSp>
          <p:nvCxnSpPr>
            <p:cNvPr id="143" name="Elbow Connector 142"/>
            <p:cNvCxnSpPr/>
            <p:nvPr/>
          </p:nvCxnSpPr>
          <p:spPr>
            <a:xfrm rot="5400000" flipV="1">
              <a:off x="4979188" y="2033701"/>
              <a:ext cx="2081223" cy="457196"/>
            </a:xfrm>
            <a:prstGeom prst="bentConnector3">
              <a:avLst>
                <a:gd name="adj1" fmla="val -18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0800000">
              <a:off x="5791202" y="3301324"/>
              <a:ext cx="4572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6934200" y="4953000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Feedback Rules</a:t>
            </a:r>
            <a:endParaRPr lang="en-US" sz="1200" b="1" dirty="0"/>
          </a:p>
        </p:txBody>
      </p:sp>
      <p:grpSp>
        <p:nvGrpSpPr>
          <p:cNvPr id="6" name="Group 158"/>
          <p:cNvGrpSpPr/>
          <p:nvPr/>
        </p:nvGrpSpPr>
        <p:grpSpPr>
          <a:xfrm rot="10800000">
            <a:off x="5395314" y="3352800"/>
            <a:ext cx="1538887" cy="1828800"/>
            <a:chOff x="5088030" y="1465889"/>
            <a:chExt cx="1538887" cy="2061620"/>
          </a:xfrm>
        </p:grpSpPr>
        <p:cxnSp>
          <p:nvCxnSpPr>
            <p:cNvPr id="160" name="Elbow Connector 159"/>
            <p:cNvCxnSpPr/>
            <p:nvPr/>
          </p:nvCxnSpPr>
          <p:spPr>
            <a:xfrm rot="5400000" flipV="1">
              <a:off x="4637403" y="1916516"/>
              <a:ext cx="2061619" cy="1160365"/>
            </a:xfrm>
            <a:prstGeom prst="bentConnector3">
              <a:avLst>
                <a:gd name="adj1" fmla="val -92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6248403" y="3527508"/>
              <a:ext cx="37851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/>
          <p:cNvSpPr txBox="1"/>
          <p:nvPr/>
        </p:nvSpPr>
        <p:spPr>
          <a:xfrm>
            <a:off x="7018693" y="5507022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1</a:t>
            </a:r>
            <a:endParaRPr lang="en-US" sz="1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7018693" y="58376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2</a:t>
            </a:r>
            <a:endParaRPr lang="en-US" sz="1200" dirty="0"/>
          </a:p>
        </p:txBody>
      </p:sp>
      <p:sp>
        <p:nvSpPr>
          <p:cNvPr id="172" name="Rectangle 171"/>
          <p:cNvSpPr/>
          <p:nvPr/>
        </p:nvSpPr>
        <p:spPr>
          <a:xfrm>
            <a:off x="6934200" y="5411207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>
            <a:off x="7018693" y="629483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Sensor N</a:t>
            </a:r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7360716" y="6038430"/>
            <a:ext cx="22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7292862" y="1030069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Stored Calculated Values</a:t>
            </a:r>
            <a:endParaRPr lang="en-US" sz="1200" dirty="0"/>
          </a:p>
        </p:txBody>
      </p:sp>
      <p:sp>
        <p:nvSpPr>
          <p:cNvPr id="100" name="Rectangle 99"/>
          <p:cNvSpPr/>
          <p:nvPr/>
        </p:nvSpPr>
        <p:spPr>
          <a:xfrm>
            <a:off x="7231976" y="944171"/>
            <a:ext cx="1097431" cy="204676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231976" y="663714"/>
            <a:ext cx="1097431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Database</a:t>
            </a:r>
            <a:endParaRPr lang="en-US" sz="1200" b="1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6476999" y="776554"/>
            <a:ext cx="75497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>
            <a:off x="8062314" y="3200402"/>
            <a:ext cx="472086" cy="2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10800000">
            <a:off x="8031632" y="5179006"/>
            <a:ext cx="6551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 flipH="1" flipV="1">
            <a:off x="7390219" y="2056221"/>
            <a:ext cx="22883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 flipH="1" flipV="1">
            <a:off x="6485866" y="2978284"/>
            <a:ext cx="440504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8329408" y="763007"/>
            <a:ext cx="35739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8327026" y="912810"/>
            <a:ext cx="207374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292862" y="1752600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Stored Desired Values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7292862" y="2477869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Stored FB Rules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2362200" y="3152001"/>
            <a:ext cx="1097431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</a:t>
            </a:r>
            <a:endParaRPr lang="en-US" sz="1200" b="1" dirty="0"/>
          </a:p>
        </p:txBody>
      </p:sp>
      <p:sp>
        <p:nvSpPr>
          <p:cNvPr id="102" name="Rectangle 101"/>
          <p:cNvSpPr/>
          <p:nvPr/>
        </p:nvSpPr>
        <p:spPr>
          <a:xfrm>
            <a:off x="2362200" y="3429000"/>
            <a:ext cx="1097431" cy="1294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578541" cy="411162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Proposed System Overview for OA Study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925587"/>
            <a:ext cx="761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Subject’s</a:t>
            </a:r>
          </a:p>
          <a:p>
            <a:pPr algn="ctr"/>
            <a:r>
              <a:rPr lang="en-US" sz="1200" b="1" dirty="0" smtClean="0"/>
              <a:t>step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2908" y="1248008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Motion Capture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72908" y="1596742"/>
            <a:ext cx="12274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Ground Reaction Forces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2908" y="2134365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EMG Sensors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896707" y="1198863"/>
            <a:ext cx="1345937" cy="135100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896707" y="925587"/>
            <a:ext cx="13459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Acquisition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64060" y="609600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Ankle Angle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464060" y="909935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Knee Position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5379568" y="536377"/>
            <a:ext cx="1097431" cy="2735758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379568" y="76200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Calculated Values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64062" y="1398394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Trunk Sway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23999" y="1068601"/>
            <a:ext cx="3304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52799" y="1064440"/>
            <a:ext cx="33046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29199" y="1064440"/>
            <a:ext cx="350369" cy="3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58"/>
          <p:cNvGrpSpPr/>
          <p:nvPr/>
        </p:nvGrpSpPr>
        <p:grpSpPr>
          <a:xfrm>
            <a:off x="3242643" y="380999"/>
            <a:ext cx="2136925" cy="685031"/>
            <a:chOff x="3479536" y="761667"/>
            <a:chExt cx="2269419" cy="227346"/>
          </a:xfrm>
        </p:grpSpPr>
        <p:cxnSp>
          <p:nvCxnSpPr>
            <p:cNvPr id="44" name="Elbow Connector 43"/>
            <p:cNvCxnSpPr/>
            <p:nvPr/>
          </p:nvCxnSpPr>
          <p:spPr>
            <a:xfrm>
              <a:off x="4986955" y="761667"/>
              <a:ext cx="762000" cy="52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flipV="1">
              <a:off x="3479536" y="761668"/>
              <a:ext cx="1897325" cy="227345"/>
            </a:xfrm>
            <a:prstGeom prst="bentConnector3">
              <a:avLst>
                <a:gd name="adj1" fmla="val 1050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3733799" y="1237828"/>
            <a:ext cx="12274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Inverse Dynamics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733799" y="1774205"/>
            <a:ext cx="12274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Kinematics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3683262" y="1188683"/>
            <a:ext cx="1345937" cy="92854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3683262" y="915407"/>
            <a:ext cx="13459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Data Processing</a:t>
            </a:r>
            <a:endParaRPr lang="en-US" sz="12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375031" y="4014278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1</a:t>
            </a:r>
            <a:endParaRPr lang="en-US" sz="1200" b="1" dirty="0"/>
          </a:p>
        </p:txBody>
      </p:sp>
      <p:grpSp>
        <p:nvGrpSpPr>
          <p:cNvPr id="3" name="Group 123"/>
          <p:cNvGrpSpPr/>
          <p:nvPr/>
        </p:nvGrpSpPr>
        <p:grpSpPr>
          <a:xfrm>
            <a:off x="5257801" y="381000"/>
            <a:ext cx="1676403" cy="3077768"/>
            <a:chOff x="4572002" y="1069180"/>
            <a:chExt cx="1676403" cy="2233733"/>
          </a:xfrm>
        </p:grpSpPr>
        <p:cxnSp>
          <p:nvCxnSpPr>
            <p:cNvPr id="116" name="Elbow Connector 115"/>
            <p:cNvCxnSpPr/>
            <p:nvPr/>
          </p:nvCxnSpPr>
          <p:spPr>
            <a:xfrm rot="16200000" flipH="1">
              <a:off x="4902935" y="1957447"/>
              <a:ext cx="2233733" cy="457200"/>
            </a:xfrm>
            <a:prstGeom prst="bentConnector3">
              <a:avLst>
                <a:gd name="adj1" fmla="val 25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72" idx="1"/>
            </p:cNvCxnSpPr>
            <p:nvPr/>
          </p:nvCxnSpPr>
          <p:spPr>
            <a:xfrm rot="10800000" flipV="1">
              <a:off x="4572002" y="3302912"/>
              <a:ext cx="1676403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/>
          <p:nvPr/>
        </p:nvCxnSpPr>
        <p:spPr>
          <a:xfrm rot="10800000" flipV="1">
            <a:off x="5257801" y="3581401"/>
            <a:ext cx="2133603" cy="76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0800000">
            <a:off x="1733120" y="4143987"/>
            <a:ext cx="629081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263768" y="4143987"/>
            <a:ext cx="896601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362200" y="4781969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2</a:t>
            </a:r>
            <a:endParaRPr lang="en-US" sz="1200" b="1" dirty="0"/>
          </a:p>
        </p:txBody>
      </p:sp>
      <p:cxnSp>
        <p:nvCxnSpPr>
          <p:cNvPr id="136" name="Straight Arrow Connector 135"/>
          <p:cNvCxnSpPr/>
          <p:nvPr/>
        </p:nvCxnSpPr>
        <p:spPr>
          <a:xfrm rot="10800000">
            <a:off x="1733119" y="4911678"/>
            <a:ext cx="629081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362201" y="6382169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5</a:t>
            </a:r>
            <a:endParaRPr lang="en-US" sz="1200" b="1" dirty="0"/>
          </a:p>
        </p:txBody>
      </p:sp>
      <p:cxnSp>
        <p:nvCxnSpPr>
          <p:cNvPr id="139" name="Straight Arrow Connector 138"/>
          <p:cNvCxnSpPr/>
          <p:nvPr/>
        </p:nvCxnSpPr>
        <p:spPr>
          <a:xfrm rot="10800000">
            <a:off x="1763752" y="6511880"/>
            <a:ext cx="598448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3263768" y="6513468"/>
            <a:ext cx="9094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276600" y="4904978"/>
            <a:ext cx="896601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41"/>
          <p:cNvGrpSpPr/>
          <p:nvPr/>
        </p:nvGrpSpPr>
        <p:grpSpPr>
          <a:xfrm rot="10800000">
            <a:off x="304799" y="1120074"/>
            <a:ext cx="457201" cy="2559636"/>
            <a:chOff x="5791202" y="1223166"/>
            <a:chExt cx="457201" cy="2079746"/>
          </a:xfrm>
        </p:grpSpPr>
        <p:cxnSp>
          <p:nvCxnSpPr>
            <p:cNvPr id="143" name="Elbow Connector 142"/>
            <p:cNvCxnSpPr/>
            <p:nvPr/>
          </p:nvCxnSpPr>
          <p:spPr>
            <a:xfrm rot="5400000" flipV="1">
              <a:off x="5027767" y="2082281"/>
              <a:ext cx="2079746" cy="361516"/>
            </a:xfrm>
            <a:prstGeom prst="bentConnector3">
              <a:avLst>
                <a:gd name="adj1" fmla="val -719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10800000">
              <a:off x="5791202" y="3301324"/>
              <a:ext cx="4572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8"/>
          <p:cNvGrpSpPr/>
          <p:nvPr/>
        </p:nvGrpSpPr>
        <p:grpSpPr>
          <a:xfrm rot="10800000" flipV="1">
            <a:off x="5257800" y="3733679"/>
            <a:ext cx="2522463" cy="1589"/>
            <a:chOff x="5469028" y="3344318"/>
            <a:chExt cx="1157889" cy="5775"/>
          </a:xfrm>
        </p:grpSpPr>
        <p:cxnSp>
          <p:nvCxnSpPr>
            <p:cNvPr id="160" name="Elbow Connector 159"/>
            <p:cNvCxnSpPr/>
            <p:nvPr/>
          </p:nvCxnSpPr>
          <p:spPr>
            <a:xfrm flipV="1">
              <a:off x="5469028" y="3344322"/>
              <a:ext cx="779367" cy="577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6248403" y="3344318"/>
              <a:ext cx="37851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244861" y="3995145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Vis. Display EMG 1-4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4244861" y="4535243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Knee Vibration Motors (2)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4160369" y="3918946"/>
            <a:ext cx="1097431" cy="2862854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160369" y="3458768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Feedback Calculation</a:t>
            </a:r>
            <a:endParaRPr lang="en-US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244861" y="5269442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Foot Vibration Motors (2)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244861" y="599471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Skin Stretch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4244861" y="636404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Audio FB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7864752" y="3893158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Vis. Display EMG 1-4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7864752" y="4433256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Knee Vibration Motors (2)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7780260" y="3842746"/>
            <a:ext cx="1097431" cy="2862854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772400" y="3381081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Feedback Rules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7864752" y="5167455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Foot Vibration Motors (2)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7864752" y="5892724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Skin Stretch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864752" y="6262056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Audio FB</a:t>
            </a:r>
            <a:endParaRPr lang="en-US" sz="1200" dirty="0"/>
          </a:p>
        </p:txBody>
      </p:sp>
      <p:cxnSp>
        <p:nvCxnSpPr>
          <p:cNvPr id="101" name="Elbow Connector 100"/>
          <p:cNvCxnSpPr/>
          <p:nvPr/>
        </p:nvCxnSpPr>
        <p:spPr>
          <a:xfrm rot="5400000">
            <a:off x="5981704" y="1790702"/>
            <a:ext cx="3200397" cy="380996"/>
          </a:xfrm>
          <a:prstGeom prst="bentConnector3">
            <a:avLst>
              <a:gd name="adj1" fmla="val 17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50812" y="3995145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Vis. Display EMG 1-4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50812" y="4535243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Knee Vibration Motors (2)</a:t>
            </a:r>
            <a:endParaRPr lang="en-US" sz="1200" dirty="0"/>
          </a:p>
        </p:txBody>
      </p:sp>
      <p:sp>
        <p:nvSpPr>
          <p:cNvPr id="117" name="Rectangle 116"/>
          <p:cNvSpPr/>
          <p:nvPr/>
        </p:nvSpPr>
        <p:spPr>
          <a:xfrm>
            <a:off x="666320" y="3918946"/>
            <a:ext cx="1097431" cy="2862854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66320" y="3458768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Sensor Feedback</a:t>
            </a:r>
            <a:endParaRPr lang="en-US" sz="12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750812" y="5269442"/>
            <a:ext cx="936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Foot Vibration Motors (2)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50812" y="5994711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Skin Stretch</a:t>
            </a:r>
            <a:endParaRPr lang="en-US" sz="12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50812" y="6364043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Audio FB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351051" y="6049568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4</a:t>
            </a:r>
            <a:endParaRPr lang="en-US" sz="1200" b="1" dirty="0"/>
          </a:p>
        </p:txBody>
      </p:sp>
      <p:cxnSp>
        <p:nvCxnSpPr>
          <p:cNvPr id="124" name="Straight Arrow Connector 123"/>
          <p:cNvCxnSpPr/>
          <p:nvPr/>
        </p:nvCxnSpPr>
        <p:spPr>
          <a:xfrm rot="10800000">
            <a:off x="1752602" y="6179279"/>
            <a:ext cx="598448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3252618" y="6180867"/>
            <a:ext cx="9094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351051" y="5467769"/>
            <a:ext cx="888737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 3</a:t>
            </a:r>
            <a:endParaRPr lang="en-US" sz="1200" b="1" dirty="0"/>
          </a:p>
        </p:txBody>
      </p:sp>
      <p:cxnSp>
        <p:nvCxnSpPr>
          <p:cNvPr id="129" name="Straight Arrow Connector 128"/>
          <p:cNvCxnSpPr/>
          <p:nvPr/>
        </p:nvCxnSpPr>
        <p:spPr>
          <a:xfrm rot="10800000">
            <a:off x="1752602" y="5597480"/>
            <a:ext cx="598448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3252618" y="5599068"/>
            <a:ext cx="9094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464062" y="1703194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Step frequency</a:t>
            </a:r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5464062" y="2205335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Stride Length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5464060" y="2738735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Muscle </a:t>
            </a:r>
            <a:r>
              <a:rPr lang="en-US" sz="1200" dirty="0" err="1" smtClean="0"/>
              <a:t>Activiation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7864755" y="608112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Ankle Angle</a:t>
            </a:r>
            <a:endParaRPr lang="en-US" sz="1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7864755" y="908447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Knee Position</a:t>
            </a:r>
            <a:endParaRPr lang="en-US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780263" y="74712"/>
            <a:ext cx="1097431" cy="461665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Desired Values</a:t>
            </a:r>
            <a:endParaRPr lang="en-US" sz="12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864757" y="1396906"/>
            <a:ext cx="9367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Trunk Sway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7864757" y="1701706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Step frequency</a:t>
            </a: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7864757" y="2203847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Stride Length</a:t>
            </a:r>
            <a:endParaRPr lang="en-US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7864755" y="2737247"/>
            <a:ext cx="9367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Muscle </a:t>
            </a:r>
            <a:r>
              <a:rPr lang="en-US" sz="1200" dirty="0" err="1" smtClean="0"/>
              <a:t>Activiation</a:t>
            </a:r>
            <a:endParaRPr lang="en-US" sz="1200" dirty="0"/>
          </a:p>
        </p:txBody>
      </p:sp>
      <p:sp>
        <p:nvSpPr>
          <p:cNvPr id="153" name="Rectangle 152"/>
          <p:cNvSpPr/>
          <p:nvPr/>
        </p:nvSpPr>
        <p:spPr>
          <a:xfrm>
            <a:off x="7772400" y="533400"/>
            <a:ext cx="1097431" cy="2735758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8" name="TextBox 157"/>
          <p:cNvSpPr txBox="1"/>
          <p:nvPr/>
        </p:nvSpPr>
        <p:spPr>
          <a:xfrm>
            <a:off x="2255369" y="3686408"/>
            <a:ext cx="1097431" cy="276999"/>
          </a:xfrm>
          <a:custGeom>
            <a:avLst/>
            <a:gdLst>
              <a:gd name="connsiteX0" fmla="*/ 0 w 1608492"/>
              <a:gd name="connsiteY0" fmla="*/ 0 h 307777"/>
              <a:gd name="connsiteX1" fmla="*/ 1608492 w 1608492"/>
              <a:gd name="connsiteY1" fmla="*/ 0 h 307777"/>
              <a:gd name="connsiteX2" fmla="*/ 1608492 w 1608492"/>
              <a:gd name="connsiteY2" fmla="*/ 307777 h 307777"/>
              <a:gd name="connsiteX3" fmla="*/ 0 w 1608492"/>
              <a:gd name="connsiteY3" fmla="*/ 307777 h 307777"/>
              <a:gd name="connsiteX4" fmla="*/ 0 w 1608492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492" h="307777">
                <a:moveTo>
                  <a:pt x="0" y="0"/>
                </a:moveTo>
                <a:lnTo>
                  <a:pt x="1608492" y="0"/>
                </a:lnTo>
                <a:lnTo>
                  <a:pt x="1608492" y="307777"/>
                </a:lnTo>
                <a:lnTo>
                  <a:pt x="0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Delay</a:t>
            </a:r>
            <a:endParaRPr lang="en-US" sz="1200" b="1" dirty="0"/>
          </a:p>
        </p:txBody>
      </p:sp>
      <p:sp>
        <p:nvSpPr>
          <p:cNvPr id="159" name="Rectangle 158"/>
          <p:cNvSpPr/>
          <p:nvPr/>
        </p:nvSpPr>
        <p:spPr>
          <a:xfrm>
            <a:off x="2255369" y="3963407"/>
            <a:ext cx="1097431" cy="2818393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297</Words>
  <Application>Microsoft Macintosh PowerPoint</Application>
  <PresentationFormat>On-screen Show (4:3)</PresentationFormat>
  <Paragraphs>137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General Overview of System</vt:lpstr>
      <vt:lpstr>General Overview of System with Learning</vt:lpstr>
      <vt:lpstr>Proposed System Overview for OA Study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Overview of System</dc:title>
  <dc:creator>Kristen Lurie</dc:creator>
  <cp:lastModifiedBy>Kristen Lurie</cp:lastModifiedBy>
  <cp:revision>19</cp:revision>
  <dcterms:created xsi:type="dcterms:W3CDTF">2009-07-13T00:24:40Z</dcterms:created>
  <dcterms:modified xsi:type="dcterms:W3CDTF">2009-07-13T00:55:42Z</dcterms:modified>
</cp:coreProperties>
</file>